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9"/>
  </p:notesMasterIdLst>
  <p:sldIdLst>
    <p:sldId id="256" r:id="rId2"/>
    <p:sldId id="298" r:id="rId3"/>
    <p:sldId id="408" r:id="rId4"/>
    <p:sldId id="390" r:id="rId5"/>
    <p:sldId id="391" r:id="rId6"/>
    <p:sldId id="393" r:id="rId7"/>
    <p:sldId id="394" r:id="rId8"/>
    <p:sldId id="395" r:id="rId9"/>
    <p:sldId id="392" r:id="rId10"/>
    <p:sldId id="396" r:id="rId11"/>
    <p:sldId id="397" r:id="rId12"/>
    <p:sldId id="398" r:id="rId13"/>
    <p:sldId id="399" r:id="rId14"/>
    <p:sldId id="400" r:id="rId15"/>
    <p:sldId id="299" r:id="rId16"/>
    <p:sldId id="313" r:id="rId17"/>
    <p:sldId id="301" r:id="rId18"/>
    <p:sldId id="407" r:id="rId19"/>
    <p:sldId id="302" r:id="rId20"/>
    <p:sldId id="303" r:id="rId21"/>
    <p:sldId id="304" r:id="rId22"/>
    <p:sldId id="305" r:id="rId23"/>
    <p:sldId id="306" r:id="rId24"/>
    <p:sldId id="307" r:id="rId25"/>
    <p:sldId id="309" r:id="rId26"/>
    <p:sldId id="316" r:id="rId27"/>
    <p:sldId id="317" r:id="rId28"/>
    <p:sldId id="322" r:id="rId29"/>
    <p:sldId id="323" r:id="rId30"/>
    <p:sldId id="324" r:id="rId31"/>
    <p:sldId id="325" r:id="rId32"/>
    <p:sldId id="403" r:id="rId33"/>
    <p:sldId id="327" r:id="rId34"/>
    <p:sldId id="404" r:id="rId35"/>
    <p:sldId id="405" r:id="rId36"/>
    <p:sldId id="333" r:id="rId37"/>
    <p:sldId id="279" r:id="rId38"/>
    <p:sldId id="280" r:id="rId39"/>
    <p:sldId id="287" r:id="rId40"/>
    <p:sldId id="289" r:id="rId41"/>
    <p:sldId id="402" r:id="rId42"/>
    <p:sldId id="290" r:id="rId43"/>
    <p:sldId id="262" r:id="rId44"/>
    <p:sldId id="344" r:id="rId45"/>
    <p:sldId id="348" r:id="rId46"/>
    <p:sldId id="353" r:id="rId47"/>
    <p:sldId id="354" r:id="rId48"/>
    <p:sldId id="355" r:id="rId49"/>
    <p:sldId id="350" r:id="rId50"/>
    <p:sldId id="351" r:id="rId51"/>
    <p:sldId id="352" r:id="rId52"/>
    <p:sldId id="345" r:id="rId53"/>
    <p:sldId id="339" r:id="rId54"/>
    <p:sldId id="340" r:id="rId55"/>
    <p:sldId id="341" r:id="rId56"/>
    <p:sldId id="342" r:id="rId57"/>
    <p:sldId id="343" r:id="rId58"/>
    <p:sldId id="293" r:id="rId59"/>
    <p:sldId id="294" r:id="rId60"/>
    <p:sldId id="295" r:id="rId61"/>
    <p:sldId id="296" r:id="rId62"/>
    <p:sldId id="334" r:id="rId63"/>
    <p:sldId id="337" r:id="rId64"/>
    <p:sldId id="335" r:id="rId65"/>
    <p:sldId id="336" r:id="rId66"/>
    <p:sldId id="363" r:id="rId67"/>
    <p:sldId id="356" r:id="rId68"/>
    <p:sldId id="357" r:id="rId69"/>
    <p:sldId id="358" r:id="rId70"/>
    <p:sldId id="359" r:id="rId71"/>
    <p:sldId id="360" r:id="rId72"/>
    <p:sldId id="361" r:id="rId73"/>
    <p:sldId id="362" r:id="rId74"/>
    <p:sldId id="378" r:id="rId75"/>
    <p:sldId id="364" r:id="rId76"/>
    <p:sldId id="365" r:id="rId77"/>
    <p:sldId id="366" r:id="rId78"/>
    <p:sldId id="367" r:id="rId79"/>
    <p:sldId id="369" r:id="rId80"/>
    <p:sldId id="370" r:id="rId81"/>
    <p:sldId id="372" r:id="rId82"/>
    <p:sldId id="373" r:id="rId83"/>
    <p:sldId id="374" r:id="rId84"/>
    <p:sldId id="375" r:id="rId85"/>
    <p:sldId id="376" r:id="rId86"/>
    <p:sldId id="377" r:id="rId87"/>
    <p:sldId id="379" r:id="rId88"/>
    <p:sldId id="380" r:id="rId89"/>
    <p:sldId id="381" r:id="rId90"/>
    <p:sldId id="382" r:id="rId91"/>
    <p:sldId id="383" r:id="rId92"/>
    <p:sldId id="384" r:id="rId93"/>
    <p:sldId id="385" r:id="rId94"/>
    <p:sldId id="386" r:id="rId95"/>
    <p:sldId id="387" r:id="rId96"/>
    <p:sldId id="388" r:id="rId97"/>
    <p:sldId id="389"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varScale="1">
        <p:scale>
          <a:sx n="65" d="100"/>
          <a:sy n="65" d="100"/>
        </p:scale>
        <p:origin x="7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83BCB-7473-43C4-ACF9-037A96B0FF9D}"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A228-67A3-44D5-B451-55DAED39C6DE}" type="slidenum">
              <a:rPr lang="en-US" smtClean="0"/>
              <a:t>‹#›</a:t>
            </a:fld>
            <a:endParaRPr lang="en-US"/>
          </a:p>
        </p:txBody>
      </p:sp>
    </p:spTree>
    <p:extLst>
      <p:ext uri="{BB962C8B-B14F-4D97-AF65-F5344CB8AC3E}">
        <p14:creationId xmlns:p14="http://schemas.microsoft.com/office/powerpoint/2010/main" val="306161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Serve and return </a:t>
            </a:r>
            <a:r>
              <a:rPr lang="en-US" sz="1200" b="1" i="0" kern="1200" dirty="0" smtClean="0">
                <a:solidFill>
                  <a:schemeClr val="tx1"/>
                </a:solidFill>
                <a:effectLst/>
                <a:latin typeface="+mn-lt"/>
                <a:ea typeface="+mn-ea"/>
                <a:cs typeface="+mn-cs"/>
              </a:rPr>
              <a:t>works like a game of tennis or volleyball between child and caregiver</a:t>
            </a:r>
            <a:r>
              <a:rPr lang="en-US" sz="1200" b="0" i="0" kern="1200" dirty="0" smtClean="0">
                <a:solidFill>
                  <a:schemeClr val="tx1"/>
                </a:solidFill>
                <a:effectLst/>
                <a:latin typeface="+mn-lt"/>
                <a:ea typeface="+mn-ea"/>
                <a:cs typeface="+mn-cs"/>
              </a:rPr>
              <a:t>. The child “serves” by reaching out for interaction—with eye contact, facial expressions, gestures, babbling, or touch. A responsive caregiver will “return the serve” by speaking back, playing peekaboo, or sharing a toy or a laugh.</a:t>
            </a:r>
            <a:endParaRPr lang="en-US" dirty="0"/>
          </a:p>
        </p:txBody>
      </p:sp>
      <p:sp>
        <p:nvSpPr>
          <p:cNvPr id="4" name="Slide Number Placeholder 3"/>
          <p:cNvSpPr>
            <a:spLocks noGrp="1"/>
          </p:cNvSpPr>
          <p:nvPr>
            <p:ph type="sldNum" sz="quarter" idx="10"/>
          </p:nvPr>
        </p:nvSpPr>
        <p:spPr/>
        <p:txBody>
          <a:bodyPr/>
          <a:lstStyle/>
          <a:p>
            <a:fld id="{0D77A228-67A3-44D5-B451-55DAED39C6DE}" type="slidenum">
              <a:rPr lang="en-US" smtClean="0"/>
              <a:t>7</a:t>
            </a:fld>
            <a:endParaRPr lang="en-US"/>
          </a:p>
        </p:txBody>
      </p:sp>
    </p:spTree>
    <p:extLst>
      <p:ext uri="{BB962C8B-B14F-4D97-AF65-F5344CB8AC3E}">
        <p14:creationId xmlns:p14="http://schemas.microsoft.com/office/powerpoint/2010/main" val="199442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Constructivism is the theory that says learners construct knowledge rather than just passively take in information. As people experience the world and reflect upon those experiences, they build their own representations and incorporate new information into their pre-existing knowledge (schemas).</a:t>
            </a:r>
          </a:p>
          <a:p>
            <a:endParaRPr lang="en-US" dirty="0"/>
          </a:p>
        </p:txBody>
      </p:sp>
      <p:sp>
        <p:nvSpPr>
          <p:cNvPr id="4" name="Slide Number Placeholder 3"/>
          <p:cNvSpPr>
            <a:spLocks noGrp="1"/>
          </p:cNvSpPr>
          <p:nvPr>
            <p:ph type="sldNum" sz="quarter" idx="10"/>
          </p:nvPr>
        </p:nvSpPr>
        <p:spPr/>
        <p:txBody>
          <a:bodyPr/>
          <a:lstStyle/>
          <a:p>
            <a:fld id="{0D77A228-67A3-44D5-B451-55DAED39C6DE}" type="slidenum">
              <a:rPr lang="en-US" smtClean="0"/>
              <a:t>28</a:t>
            </a:fld>
            <a:endParaRPr lang="en-US"/>
          </a:p>
        </p:txBody>
      </p:sp>
    </p:spTree>
    <p:extLst>
      <p:ext uri="{BB962C8B-B14F-4D97-AF65-F5344CB8AC3E}">
        <p14:creationId xmlns:p14="http://schemas.microsoft.com/office/powerpoint/2010/main" val="1508111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604453" y="4531362"/>
            <a:ext cx="10979283" cy="1024181"/>
          </a:xfrm>
        </p:spPr>
        <p:txBody>
          <a:bodyPr wrap="square" anchor="b">
            <a:normAutofit/>
          </a:bodyPr>
          <a:lstStyle>
            <a:lvl1pPr algn="ctr">
              <a:defRPr sz="6000">
                <a:solidFill>
                  <a:srgbClr val="FFFF00"/>
                </a:solidFill>
              </a:defRPr>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1826703" y="5624395"/>
            <a:ext cx="8534781" cy="619673"/>
          </a:xfrm>
        </p:spPr>
        <p:txBody>
          <a:bodyPr wrap="square">
            <a:normAutofit/>
          </a:bodyPr>
          <a:lstStyle>
            <a:lvl1pPr marL="0" indent="0" algn="ctr">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57817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40907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5167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283084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329875" y="1709740"/>
            <a:ext cx="10342416" cy="2852737"/>
          </a:xfrm>
        </p:spPr>
        <p:txBody>
          <a:bodyPr anchor="b">
            <a:normAutofit/>
          </a:bodyPr>
          <a:lstStyle>
            <a:lvl1pPr>
              <a:defRPr sz="4400">
                <a:solidFill>
                  <a:srgbClr val="FFFFFF"/>
                </a:solidFill>
              </a:defRPr>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329875" y="4589465"/>
            <a:ext cx="10342416" cy="1500187"/>
          </a:xfrm>
        </p:spPr>
        <p:txBody>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394983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329875" y="1825625"/>
            <a:ext cx="51542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5518016" y="1825625"/>
            <a:ext cx="51542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205893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329875" y="273978"/>
            <a:ext cx="10342416" cy="1143239"/>
          </a:xfrm>
        </p:spPr>
        <p:txBody>
          <a:bodyPr/>
          <a:lstStyle>
            <a:lvl1pPr algn="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329875" y="1622425"/>
            <a:ext cx="5154275"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329875" y="2270125"/>
            <a:ext cx="5154275" cy="3906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5518016" y="1622425"/>
            <a:ext cx="5154275"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5518016" y="2270125"/>
            <a:ext cx="5154275" cy="39068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351940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89504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85898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329873" y="273979"/>
            <a:ext cx="10342416" cy="1143239"/>
          </a:xfrm>
        </p:spPr>
        <p:txBody>
          <a:bodyPr anchor="ctr">
            <a:noAutofit/>
          </a:bodyPr>
          <a:lstStyle>
            <a:lvl1pPr algn="l">
              <a:defRPr sz="4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4295979" y="1851025"/>
            <a:ext cx="6172200"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329875" y="1851025"/>
            <a:ext cx="3932237"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214597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329873" y="273979"/>
            <a:ext cx="10342416" cy="1143239"/>
          </a:xfrm>
        </p:spPr>
        <p:txBody>
          <a:bodyPr anchor="ctr">
            <a:noAutofit/>
          </a:bodyPr>
          <a:lstStyle>
            <a:lvl1pPr algn="l">
              <a:defRPr sz="4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2005760" y="1825625"/>
            <a:ext cx="6990645"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267749" y="5783263"/>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2D8AE9DB-5612-4719-813F-FC8926FC0097}" type="datetimeFigureOut">
              <a:rPr lang="en-US" smtClean="0"/>
              <a:t>10/2/2021</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01A74FF1-6229-4F43-8756-B771C41763D7}" type="slidenum">
              <a:rPr lang="en-US" smtClean="0"/>
              <a:t>‹#›</a:t>
            </a:fld>
            <a:endParaRPr lang="en-US"/>
          </a:p>
        </p:txBody>
      </p:sp>
    </p:spTree>
    <p:extLst>
      <p:ext uri="{BB962C8B-B14F-4D97-AF65-F5344CB8AC3E}">
        <p14:creationId xmlns:p14="http://schemas.microsoft.com/office/powerpoint/2010/main" val="46164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329875" y="273978"/>
            <a:ext cx="10342416" cy="1143239"/>
          </a:xfrm>
          <a:prstGeom prst="rect">
            <a:avLst/>
          </a:prstGeom>
        </p:spPr>
        <p:txBody>
          <a:bodyPr vert="horz" wrap="square"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329875" y="1825625"/>
            <a:ext cx="10342416" cy="4351338"/>
          </a:xfrm>
          <a:prstGeom prst="rect">
            <a:avLst/>
          </a:prstGeom>
        </p:spPr>
        <p:txBody>
          <a:bodyPr vert="horz" wrap="square"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FFFFFF"/>
                </a:solidFill>
              </a:defRPr>
            </a:lvl1pPr>
          </a:lstStyle>
          <a:p>
            <a:fld id="{2D8AE9DB-5612-4719-813F-FC8926FC0097}" type="datetimeFigureOut">
              <a:rPr lang="en-US" smtClean="0"/>
              <a:t>10/2/2021</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FFFFFF"/>
                </a:solidFill>
              </a:defRPr>
            </a:lvl1pPr>
          </a:lstStyle>
          <a:p>
            <a:fld id="{01A74FF1-6229-4F43-8756-B771C41763D7}" type="slidenum">
              <a:rPr lang="en-US" smtClean="0"/>
              <a:t>‹#›</a:t>
            </a:fld>
            <a:endParaRPr lang="en-US"/>
          </a:p>
        </p:txBody>
      </p:sp>
    </p:spTree>
    <p:extLst>
      <p:ext uri="{BB962C8B-B14F-4D97-AF65-F5344CB8AC3E}">
        <p14:creationId xmlns:p14="http://schemas.microsoft.com/office/powerpoint/2010/main" val="39556152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rgbClr val="FFFF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evelopingchild.harvard.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developingchild.harvard.edu/"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turben.com/media-library/8702756_infanttoddlerplaybook.pd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411" y="3538304"/>
            <a:ext cx="10979283" cy="1024181"/>
          </a:xfrm>
        </p:spPr>
        <p:txBody>
          <a:bodyPr>
            <a:normAutofit fontScale="90000"/>
          </a:bodyPr>
          <a:lstStyle/>
          <a:p>
            <a:r>
              <a:rPr lang="en-US" b="1" dirty="0" smtClean="0"/>
              <a:t>EXECUTIVE FUNCTIONS AND EARLY CHILD DEVELOPMENT</a:t>
            </a:r>
            <a:endParaRPr lang="en-US" b="1" dirty="0"/>
          </a:p>
        </p:txBody>
      </p:sp>
      <p:sp>
        <p:nvSpPr>
          <p:cNvPr id="3" name="Subtitle 2"/>
          <p:cNvSpPr>
            <a:spLocks noGrp="1"/>
          </p:cNvSpPr>
          <p:nvPr>
            <p:ph type="subTitle" idx="1"/>
          </p:nvPr>
        </p:nvSpPr>
        <p:spPr>
          <a:xfrm>
            <a:off x="-78658" y="4671296"/>
            <a:ext cx="12072106" cy="1655762"/>
          </a:xfrm>
        </p:spPr>
        <p:txBody>
          <a:bodyPr>
            <a:normAutofit fontScale="92500" lnSpcReduction="20000"/>
          </a:bodyPr>
          <a:lstStyle/>
          <a:p>
            <a:r>
              <a:rPr lang="en-US" sz="2000" dirty="0" smtClean="0"/>
              <a:t>Cesar Ochoa, MD, MPH</a:t>
            </a:r>
          </a:p>
          <a:p>
            <a:r>
              <a:rPr lang="en-US" sz="2000" dirty="0" smtClean="0"/>
              <a:t>Developmental-Behavioral Pediatrics Division Chief</a:t>
            </a:r>
          </a:p>
          <a:p>
            <a:r>
              <a:rPr lang="en-US" sz="2000" dirty="0" smtClean="0"/>
              <a:t>Associate Professor of Pediatrics</a:t>
            </a:r>
          </a:p>
          <a:p>
            <a:r>
              <a:rPr lang="en-US" sz="2000" dirty="0" smtClean="0"/>
              <a:t>Rush University Medical </a:t>
            </a:r>
            <a:r>
              <a:rPr lang="en-US" sz="2000" dirty="0" smtClean="0"/>
              <a:t>Center</a:t>
            </a:r>
          </a:p>
          <a:p>
            <a:r>
              <a:rPr lang="en-US" sz="2000" dirty="0" smtClean="0"/>
              <a:t>10/1/2021</a:t>
            </a:r>
            <a:endParaRPr lang="en-US" sz="2000" dirty="0"/>
          </a:p>
        </p:txBody>
      </p:sp>
    </p:spTree>
    <p:extLst>
      <p:ext uri="{BB962C8B-B14F-4D97-AF65-F5344CB8AC3E}">
        <p14:creationId xmlns:p14="http://schemas.microsoft.com/office/powerpoint/2010/main" val="218427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49" y="214723"/>
            <a:ext cx="11480800" cy="1265237"/>
          </a:xfrm>
        </p:spPr>
        <p:txBody>
          <a:bodyPr>
            <a:normAutofit fontScale="90000"/>
          </a:bodyPr>
          <a:lstStyle/>
          <a:p>
            <a:r>
              <a:rPr lang="en-US" b="1" dirty="0"/>
              <a:t>Cognitive, emotional, and social capacities are inextricably intertwined throughout the life </a:t>
            </a:r>
            <a:r>
              <a:rPr lang="en-US" b="1" dirty="0" smtClean="0"/>
              <a:t>course</a:t>
            </a:r>
            <a:endParaRPr lang="en-US" b="1" dirty="0"/>
          </a:p>
        </p:txBody>
      </p:sp>
      <p:sp>
        <p:nvSpPr>
          <p:cNvPr id="3" name="Content Placeholder 2"/>
          <p:cNvSpPr>
            <a:spLocks noGrp="1"/>
          </p:cNvSpPr>
          <p:nvPr>
            <p:ph idx="1"/>
          </p:nvPr>
        </p:nvSpPr>
        <p:spPr/>
        <p:txBody>
          <a:bodyPr/>
          <a:lstStyle/>
          <a:p>
            <a:r>
              <a:rPr lang="en-US" dirty="0" smtClean="0"/>
              <a:t>The </a:t>
            </a:r>
            <a:r>
              <a:rPr lang="en-US" dirty="0"/>
              <a:t>brain is a highly interrelated organ, and its multiple functions operate in a richly coordinated fashion. </a:t>
            </a:r>
            <a:endParaRPr lang="en-US" dirty="0" smtClean="0"/>
          </a:p>
          <a:p>
            <a:r>
              <a:rPr lang="en-US" dirty="0" smtClean="0"/>
              <a:t>Emotional </a:t>
            </a:r>
            <a:r>
              <a:rPr lang="en-US" dirty="0"/>
              <a:t>well-being and social competence provide a strong foundation for emerging cognitive abilities, and together they are the bricks and mortar that comprise the foundation of human development. </a:t>
            </a:r>
            <a:endParaRPr lang="en-US" dirty="0" smtClean="0"/>
          </a:p>
          <a:p>
            <a:r>
              <a:rPr lang="en-US" dirty="0" smtClean="0"/>
              <a:t>The </a:t>
            </a:r>
            <a:r>
              <a:rPr lang="en-US" dirty="0"/>
              <a:t>emotional and physical health, social skills, and cognitive-linguistic capacities that emerge in the early years are all important prerequisites for success in school and later in the workplace and community.</a:t>
            </a:r>
          </a:p>
          <a:p>
            <a:endParaRPr lang="en-US" dirty="0"/>
          </a:p>
        </p:txBody>
      </p:sp>
    </p:spTree>
    <p:extLst>
      <p:ext uri="{BB962C8B-B14F-4D97-AF65-F5344CB8AC3E}">
        <p14:creationId xmlns:p14="http://schemas.microsoft.com/office/powerpoint/2010/main" val="1924966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Toxic stress damages developing brain </a:t>
            </a:r>
            <a:r>
              <a:rPr lang="en-US" b="1" dirty="0" smtClean="0"/>
              <a:t>architecture</a:t>
            </a:r>
            <a:endParaRPr lang="en-US" b="1" dirty="0"/>
          </a:p>
        </p:txBody>
      </p:sp>
      <p:sp>
        <p:nvSpPr>
          <p:cNvPr id="3" name="Content Placeholder 2"/>
          <p:cNvSpPr>
            <a:spLocks noGrp="1"/>
          </p:cNvSpPr>
          <p:nvPr>
            <p:ph idx="1"/>
          </p:nvPr>
        </p:nvSpPr>
        <p:spPr>
          <a:xfrm>
            <a:off x="329875" y="1529122"/>
            <a:ext cx="11225981" cy="4953710"/>
          </a:xfrm>
        </p:spPr>
        <p:txBody>
          <a:bodyPr>
            <a:normAutofit/>
          </a:bodyPr>
          <a:lstStyle/>
          <a:p>
            <a:r>
              <a:rPr lang="en-US" dirty="0" smtClean="0"/>
              <a:t>Scientists </a:t>
            </a:r>
            <a:r>
              <a:rPr lang="en-US" dirty="0"/>
              <a:t>now know that chronic, unrelenting stress in early childhood, caused by extreme poverty, repeated abuse, or severe maternal depression, for example, can be toxic to the developing brain. </a:t>
            </a:r>
            <a:endParaRPr lang="en-US" dirty="0" smtClean="0"/>
          </a:p>
          <a:p>
            <a:r>
              <a:rPr lang="en-US" dirty="0" smtClean="0"/>
              <a:t>While </a:t>
            </a:r>
            <a:r>
              <a:rPr lang="en-US" dirty="0"/>
              <a:t>positive stress (moderate, short-lived physiological responses to uncomfortable experiences) is an important and necessary aspect of healthy development, toxic stress is the strong, unrelieved activation of the body’s stress management system. </a:t>
            </a:r>
            <a:endParaRPr lang="en-US" dirty="0" smtClean="0"/>
          </a:p>
          <a:p>
            <a:r>
              <a:rPr lang="en-US" dirty="0" smtClean="0"/>
              <a:t>In </a:t>
            </a:r>
            <a:r>
              <a:rPr lang="en-US" dirty="0"/>
              <a:t>the absence of the buffering protection of adult support, toxic stress becomes built into the body by processes that shape the architecture of the developing brain.</a:t>
            </a:r>
          </a:p>
        </p:txBody>
      </p:sp>
    </p:spTree>
    <p:extLst>
      <p:ext uri="{BB962C8B-B14F-4D97-AF65-F5344CB8AC3E}">
        <p14:creationId xmlns:p14="http://schemas.microsoft.com/office/powerpoint/2010/main" val="3233203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6182" y="526473"/>
            <a:ext cx="6672118" cy="5458691"/>
          </a:xfrm>
          <a:prstGeom prst="rect">
            <a:avLst/>
          </a:prstGeom>
        </p:spPr>
      </p:pic>
    </p:spTree>
    <p:extLst>
      <p:ext uri="{BB962C8B-B14F-4D97-AF65-F5344CB8AC3E}">
        <p14:creationId xmlns:p14="http://schemas.microsoft.com/office/powerpoint/2010/main" val="259706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32" y="303214"/>
            <a:ext cx="11480800" cy="1265237"/>
          </a:xfrm>
        </p:spPr>
        <p:txBody>
          <a:bodyPr/>
          <a:lstStyle/>
          <a:p>
            <a:r>
              <a:rPr lang="en-US" b="1" dirty="0"/>
              <a:t>Policy Implications</a:t>
            </a:r>
          </a:p>
        </p:txBody>
      </p:sp>
      <p:sp>
        <p:nvSpPr>
          <p:cNvPr id="3" name="Content Placeholder 2"/>
          <p:cNvSpPr>
            <a:spLocks noGrp="1"/>
          </p:cNvSpPr>
          <p:nvPr>
            <p:ph idx="1"/>
          </p:nvPr>
        </p:nvSpPr>
        <p:spPr>
          <a:xfrm>
            <a:off x="221977" y="1825624"/>
            <a:ext cx="10471149" cy="4565343"/>
          </a:xfrm>
        </p:spPr>
        <p:txBody>
          <a:bodyPr>
            <a:normAutofit fontScale="85000" lnSpcReduction="20000"/>
          </a:bodyPr>
          <a:lstStyle/>
          <a:p>
            <a:r>
              <a:rPr lang="en-US" dirty="0" smtClean="0"/>
              <a:t>The </a:t>
            </a:r>
            <a:r>
              <a:rPr lang="en-US" dirty="0"/>
              <a:t>basic principles of neuroscience indicate that early preventive intervention will be more efficient and produce more favorable outcomes than remediation later in life.</a:t>
            </a:r>
          </a:p>
          <a:p>
            <a:r>
              <a:rPr lang="en-US" dirty="0"/>
              <a:t>A balanced approach to emotional, social, cognitive, and language development will best prepare all children for success in school and later in the workplace and community.</a:t>
            </a:r>
          </a:p>
          <a:p>
            <a:r>
              <a:rPr lang="en-US" dirty="0"/>
              <a:t>Supportive relationships and positive learning experiences begin at home but can also be provided through a range of services with proven effectiveness factors. Babies’ brains require stable, caring, interactive relationships with adults — any way or any place they can be provided will benefit healthy brain development.</a:t>
            </a:r>
          </a:p>
          <a:p>
            <a:r>
              <a:rPr lang="en-US" dirty="0"/>
              <a:t>Science clearly demonstrates that, in situations where toxic stress is likely, intervening as early as possible is critical to achieving the best outcomes. For children experiencing toxic stress, specialized early interventions are needed to target the cause of the stress and protect the child from its consequences.</a:t>
            </a:r>
          </a:p>
        </p:txBody>
      </p:sp>
    </p:spTree>
    <p:extLst>
      <p:ext uri="{BB962C8B-B14F-4D97-AF65-F5344CB8AC3E}">
        <p14:creationId xmlns:p14="http://schemas.microsoft.com/office/powerpoint/2010/main" val="2850955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EXECUTIVE FUNCTION SKILLS</a:t>
            </a:r>
            <a:endParaRPr lang="en-US" b="1" dirty="0"/>
          </a:p>
        </p:txBody>
      </p:sp>
      <p:sp>
        <p:nvSpPr>
          <p:cNvPr id="5" name="Text Placeholder 4"/>
          <p:cNvSpPr>
            <a:spLocks noGrp="1"/>
          </p:cNvSpPr>
          <p:nvPr>
            <p:ph type="body" idx="1"/>
          </p:nvPr>
        </p:nvSpPr>
        <p:spPr/>
        <p:txBody>
          <a:bodyPr/>
          <a:lstStyle/>
          <a:p>
            <a:endParaRPr lang="en-US"/>
          </a:p>
        </p:txBody>
      </p:sp>
      <p:pic>
        <p:nvPicPr>
          <p:cNvPr id="7" name="Picture 6"/>
          <p:cNvPicPr>
            <a:picLocks noChangeAspect="1"/>
          </p:cNvPicPr>
          <p:nvPr/>
        </p:nvPicPr>
        <p:blipFill>
          <a:blip r:embed="rId2"/>
          <a:stretch>
            <a:fillRect/>
          </a:stretch>
        </p:blipFill>
        <p:spPr>
          <a:xfrm>
            <a:off x="1199959" y="6116640"/>
            <a:ext cx="10992041" cy="768163"/>
          </a:xfrm>
          <a:prstGeom prst="rect">
            <a:avLst/>
          </a:prstGeom>
        </p:spPr>
      </p:pic>
    </p:spTree>
    <p:extLst>
      <p:ext uri="{BB962C8B-B14F-4D97-AF65-F5344CB8AC3E}">
        <p14:creationId xmlns:p14="http://schemas.microsoft.com/office/powerpoint/2010/main" val="4043568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875" y="273717"/>
            <a:ext cx="11480800" cy="1265237"/>
          </a:xfrm>
        </p:spPr>
        <p:txBody>
          <a:bodyPr/>
          <a:lstStyle/>
          <a:p>
            <a:r>
              <a:rPr lang="en-US" b="1" dirty="0" smtClean="0"/>
              <a:t>Examples of Executive Function Skills</a:t>
            </a:r>
            <a:endParaRPr lang="en-US" b="1" dirty="0"/>
          </a:p>
        </p:txBody>
      </p:sp>
      <p:sp>
        <p:nvSpPr>
          <p:cNvPr id="3" name="Content Placeholder 2"/>
          <p:cNvSpPr>
            <a:spLocks noGrp="1"/>
          </p:cNvSpPr>
          <p:nvPr>
            <p:ph idx="1"/>
          </p:nvPr>
        </p:nvSpPr>
        <p:spPr/>
        <p:txBody>
          <a:bodyPr/>
          <a:lstStyle/>
          <a:p>
            <a:r>
              <a:rPr lang="en-US" dirty="0"/>
              <a:t>We prepare dinner while simultaneously helping our children with their homework and making notes about appointments we need to schedule for the week. </a:t>
            </a:r>
            <a:endParaRPr lang="en-US" dirty="0" smtClean="0"/>
          </a:p>
          <a:p>
            <a:r>
              <a:rPr lang="en-US" dirty="0" smtClean="0"/>
              <a:t>We </a:t>
            </a:r>
            <a:r>
              <a:rPr lang="en-US" dirty="0"/>
              <a:t>focus on our jobs when we need to and our families when they need us. </a:t>
            </a:r>
            <a:endParaRPr lang="en-US" dirty="0" smtClean="0"/>
          </a:p>
          <a:p>
            <a:r>
              <a:rPr lang="en-US" dirty="0" smtClean="0"/>
              <a:t>We </a:t>
            </a:r>
            <a:r>
              <a:rPr lang="en-US" dirty="0"/>
              <a:t>remember the phone number that our neighbor just gave us so we can write it down as soon as we find a pen. </a:t>
            </a:r>
            <a:endParaRPr lang="en-US" dirty="0" smtClean="0"/>
          </a:p>
          <a:p>
            <a:r>
              <a:rPr lang="en-US" dirty="0" smtClean="0"/>
              <a:t>We </a:t>
            </a:r>
            <a:r>
              <a:rPr lang="en-US" dirty="0"/>
              <a:t>take a deep breath, rather than honk, if the car in front of us fails to move immediately when the light turns green.</a:t>
            </a:r>
          </a:p>
        </p:txBody>
      </p:sp>
    </p:spTree>
    <p:extLst>
      <p:ext uri="{BB962C8B-B14F-4D97-AF65-F5344CB8AC3E}">
        <p14:creationId xmlns:p14="http://schemas.microsoft.com/office/powerpoint/2010/main" val="3134953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Executive functions underlie a broad range of large and small (as well as complicated and straightforward) life skills, competencies, and behaviors. </a:t>
            </a:r>
            <a:endParaRPr lang="en-US" dirty="0" smtClean="0"/>
          </a:p>
          <a:p>
            <a:r>
              <a:rPr lang="en-US" dirty="0" smtClean="0"/>
              <a:t>The </a:t>
            </a:r>
            <a:r>
              <a:rPr lang="en-US" dirty="0"/>
              <a:t>lifelong importance of these skills and their effect on learning makes it clear that parents, practitioners, and policymakers alike need to be aware of what we now understand about the development of executive function skills, the experiences that foster the healthy emergence of these skills, and the conditions that appear to undermine them.</a:t>
            </a:r>
          </a:p>
        </p:txBody>
      </p:sp>
    </p:spTree>
    <p:extLst>
      <p:ext uri="{BB962C8B-B14F-4D97-AF65-F5344CB8AC3E}">
        <p14:creationId xmlns:p14="http://schemas.microsoft.com/office/powerpoint/2010/main" val="206918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445" y="224555"/>
            <a:ext cx="11480800" cy="1265237"/>
          </a:xfrm>
        </p:spPr>
        <p:txBody>
          <a:bodyPr/>
          <a:lstStyle/>
          <a:p>
            <a:r>
              <a:rPr lang="en-US" b="1" dirty="0" smtClean="0"/>
              <a:t>What Are Executive Functions?  </a:t>
            </a:r>
            <a:endParaRPr lang="en-US" b="1" dirty="0"/>
          </a:p>
        </p:txBody>
      </p:sp>
      <p:sp>
        <p:nvSpPr>
          <p:cNvPr id="3" name="Content Placeholder 2"/>
          <p:cNvSpPr>
            <a:spLocks noGrp="1"/>
          </p:cNvSpPr>
          <p:nvPr>
            <p:ph idx="1"/>
          </p:nvPr>
        </p:nvSpPr>
        <p:spPr/>
        <p:txBody>
          <a:bodyPr/>
          <a:lstStyle/>
          <a:p>
            <a:pPr marL="0" indent="0">
              <a:buNone/>
            </a:pPr>
            <a:r>
              <a:rPr lang="en-US" dirty="0" smtClean="0"/>
              <a:t>Completing most tasks requires the successful orchestration of several types of executive function skills. Three dimensions are considered the most important: </a:t>
            </a:r>
          </a:p>
          <a:p>
            <a:pPr>
              <a:buFontTx/>
              <a:buChar char="-"/>
            </a:pPr>
            <a:r>
              <a:rPr lang="en-US" dirty="0" smtClean="0"/>
              <a:t>Working Memory</a:t>
            </a:r>
          </a:p>
          <a:p>
            <a:pPr>
              <a:buFontTx/>
              <a:buChar char="-"/>
            </a:pPr>
            <a:r>
              <a:rPr lang="en-US" dirty="0" smtClean="0"/>
              <a:t>Inhibitory Control</a:t>
            </a:r>
          </a:p>
          <a:p>
            <a:pPr>
              <a:buFontTx/>
              <a:buChar char="-"/>
            </a:pPr>
            <a:r>
              <a:rPr lang="en-US" dirty="0" smtClean="0"/>
              <a:t>Cognitive or Mental Flexibility. </a:t>
            </a:r>
          </a:p>
          <a:p>
            <a:pPr marL="0" indent="0">
              <a:buNone/>
            </a:pPr>
            <a:r>
              <a:rPr lang="en-US" dirty="0" smtClean="0"/>
              <a:t>In most real-life situations, these three functions are not entirely distinct, but, rather, they work together to produce competent executive functioning.</a:t>
            </a:r>
            <a:endParaRPr lang="en-US" dirty="0"/>
          </a:p>
        </p:txBody>
      </p:sp>
    </p:spTree>
    <p:extLst>
      <p:ext uri="{BB962C8B-B14F-4D97-AF65-F5344CB8AC3E}">
        <p14:creationId xmlns:p14="http://schemas.microsoft.com/office/powerpoint/2010/main" val="231937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Every person has a set of 12 executive skills </a:t>
            </a:r>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dirty="0" smtClean="0"/>
              <a:t>self-restraint</a:t>
            </a:r>
          </a:p>
          <a:p>
            <a:pPr marL="514350" indent="-514350">
              <a:buAutoNum type="arabicPeriod"/>
            </a:pPr>
            <a:r>
              <a:rPr lang="en-US" dirty="0" smtClean="0"/>
              <a:t>working memory</a:t>
            </a:r>
          </a:p>
          <a:p>
            <a:pPr marL="514350" indent="-514350">
              <a:buAutoNum type="arabicPeriod"/>
            </a:pPr>
            <a:r>
              <a:rPr lang="en-US" dirty="0" smtClean="0"/>
              <a:t>emotion control</a:t>
            </a:r>
          </a:p>
          <a:p>
            <a:pPr marL="514350" indent="-514350">
              <a:buAutoNum type="arabicPeriod"/>
            </a:pPr>
            <a:r>
              <a:rPr lang="en-US" dirty="0" smtClean="0"/>
              <a:t>Focus</a:t>
            </a:r>
          </a:p>
          <a:p>
            <a:pPr marL="514350" indent="-514350">
              <a:buAutoNum type="arabicPeriod"/>
            </a:pPr>
            <a:r>
              <a:rPr lang="en-US" dirty="0" smtClean="0"/>
              <a:t>task initiation</a:t>
            </a:r>
          </a:p>
          <a:p>
            <a:pPr marL="514350" indent="-514350">
              <a:buAutoNum type="arabicPeriod"/>
            </a:pPr>
            <a:r>
              <a:rPr lang="en-US" dirty="0" smtClean="0"/>
              <a:t>planning/prioritization</a:t>
            </a:r>
          </a:p>
          <a:p>
            <a:pPr marL="514350" indent="-514350">
              <a:buAutoNum type="arabicPeriod"/>
            </a:pPr>
            <a:r>
              <a:rPr lang="en-US" dirty="0" smtClean="0"/>
              <a:t>Organization</a:t>
            </a:r>
          </a:p>
          <a:p>
            <a:pPr marL="514350" indent="-514350">
              <a:buAutoNum type="arabicPeriod"/>
            </a:pPr>
            <a:r>
              <a:rPr lang="en-US" dirty="0" smtClean="0"/>
              <a:t>time management</a:t>
            </a:r>
          </a:p>
          <a:p>
            <a:pPr marL="514350" indent="-514350">
              <a:buAutoNum type="arabicPeriod"/>
            </a:pPr>
            <a:r>
              <a:rPr lang="en-US" dirty="0" smtClean="0"/>
              <a:t>defining </a:t>
            </a:r>
            <a:r>
              <a:rPr lang="en-US" dirty="0"/>
              <a:t>and achieving </a:t>
            </a:r>
            <a:r>
              <a:rPr lang="en-US" dirty="0" smtClean="0"/>
              <a:t>goals</a:t>
            </a:r>
          </a:p>
          <a:p>
            <a:pPr marL="514350" indent="-514350">
              <a:buAutoNum type="arabicPeriod"/>
            </a:pPr>
            <a:r>
              <a:rPr lang="en-US" dirty="0" smtClean="0"/>
              <a:t>Flexibility</a:t>
            </a:r>
          </a:p>
          <a:p>
            <a:pPr marL="514350" indent="-514350">
              <a:buAutoNum type="arabicPeriod"/>
            </a:pPr>
            <a:r>
              <a:rPr lang="en-US" dirty="0" smtClean="0"/>
              <a:t>observation </a:t>
            </a:r>
            <a:r>
              <a:rPr lang="en-US" dirty="0"/>
              <a:t>and stress tolerance</a:t>
            </a:r>
          </a:p>
        </p:txBody>
      </p:sp>
    </p:spTree>
    <p:extLst>
      <p:ext uri="{BB962C8B-B14F-4D97-AF65-F5344CB8AC3E}">
        <p14:creationId xmlns:p14="http://schemas.microsoft.com/office/powerpoint/2010/main" val="212999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984" y="214724"/>
            <a:ext cx="11480800" cy="1265237"/>
          </a:xfrm>
        </p:spPr>
        <p:txBody>
          <a:bodyPr/>
          <a:lstStyle/>
          <a:p>
            <a:r>
              <a:rPr lang="en-US" b="1" dirty="0" smtClean="0"/>
              <a:t>WORKING MEMORY</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Working memory is the capacity to hold and manipulate information in our heads over short periods of time. It provides a mental surface on which we can place important information so that it is ready to use in the course of our everyday lives. </a:t>
            </a:r>
          </a:p>
        </p:txBody>
      </p:sp>
    </p:spTree>
    <p:extLst>
      <p:ext uri="{BB962C8B-B14F-4D97-AF65-F5344CB8AC3E}">
        <p14:creationId xmlns:p14="http://schemas.microsoft.com/office/powerpoint/2010/main" val="282990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984" y="283550"/>
            <a:ext cx="11480800" cy="1265237"/>
          </a:xfrm>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normAutofit fontScale="92500"/>
          </a:bodyPr>
          <a:lstStyle/>
          <a:p>
            <a:pPr lvl="0"/>
            <a:r>
              <a:rPr lang="en-US" dirty="0"/>
              <a:t>Review the current understanding of the science of child development</a:t>
            </a:r>
          </a:p>
          <a:p>
            <a:pPr lvl="0"/>
            <a:r>
              <a:rPr lang="en-US" dirty="0"/>
              <a:t>Explain the role of epigenetics and its lifelong impact on developmental trajectories</a:t>
            </a:r>
          </a:p>
          <a:p>
            <a:pPr lvl="0"/>
            <a:r>
              <a:rPr lang="en-US" dirty="0"/>
              <a:t>Define the concepts and components of executive function skills and their impact </a:t>
            </a:r>
            <a:r>
              <a:rPr lang="en-US" dirty="0" smtClean="0"/>
              <a:t>on child </a:t>
            </a:r>
            <a:r>
              <a:rPr lang="en-US" dirty="0"/>
              <a:t>development</a:t>
            </a:r>
          </a:p>
          <a:p>
            <a:pPr lvl="0"/>
            <a:r>
              <a:rPr lang="en-US" dirty="0"/>
              <a:t>Describe the milestones and development of executive functions in early childhood</a:t>
            </a:r>
          </a:p>
          <a:p>
            <a:pPr lvl="0"/>
            <a:r>
              <a:rPr lang="en-US" dirty="0"/>
              <a:t>Apply early childhood interventions to promote executive function skills in young children and improve long term developmental outcomes </a:t>
            </a:r>
          </a:p>
        </p:txBody>
      </p:sp>
    </p:spTree>
    <p:extLst>
      <p:ext uri="{BB962C8B-B14F-4D97-AF65-F5344CB8AC3E}">
        <p14:creationId xmlns:p14="http://schemas.microsoft.com/office/powerpoint/2010/main" val="1205435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77" y="224556"/>
            <a:ext cx="11480800" cy="1265237"/>
          </a:xfrm>
        </p:spPr>
        <p:txBody>
          <a:bodyPr/>
          <a:lstStyle/>
          <a:p>
            <a:r>
              <a:rPr lang="en-US" b="1" dirty="0" smtClean="0"/>
              <a:t>EXAMPLES OF WORKING MEMORY</a:t>
            </a:r>
            <a:endParaRPr lang="en-US" b="1" dirty="0"/>
          </a:p>
        </p:txBody>
      </p:sp>
      <p:sp>
        <p:nvSpPr>
          <p:cNvPr id="3" name="Content Placeholder 2"/>
          <p:cNvSpPr>
            <a:spLocks noGrp="1"/>
          </p:cNvSpPr>
          <p:nvPr>
            <p:ph idx="1"/>
          </p:nvPr>
        </p:nvSpPr>
        <p:spPr>
          <a:xfrm>
            <a:off x="366251" y="1489793"/>
            <a:ext cx="10515600" cy="4848657"/>
          </a:xfrm>
        </p:spPr>
        <p:txBody>
          <a:bodyPr>
            <a:normAutofit fontScale="70000" lnSpcReduction="20000"/>
          </a:bodyPr>
          <a:lstStyle/>
          <a:p>
            <a:pPr marL="0" indent="0">
              <a:buNone/>
            </a:pPr>
            <a:r>
              <a:rPr lang="en-US" dirty="0" smtClean="0"/>
              <a:t>Working memory enables us to:</a:t>
            </a:r>
          </a:p>
          <a:p>
            <a:r>
              <a:rPr lang="en-US" dirty="0" smtClean="0"/>
              <a:t>remember a phone number long enough to dial it</a:t>
            </a:r>
          </a:p>
          <a:p>
            <a:r>
              <a:rPr lang="en-US" dirty="0" smtClean="0"/>
              <a:t>return to our place in a magazine article before a friend interrupted us</a:t>
            </a:r>
          </a:p>
          <a:p>
            <a:r>
              <a:rPr lang="en-US" dirty="0" smtClean="0"/>
              <a:t>recall whether we had added the salt to what we were cooking before we had to help our child ﬁnd a missing shoe</a:t>
            </a:r>
          </a:p>
          <a:p>
            <a:r>
              <a:rPr lang="en-US" dirty="0" smtClean="0"/>
              <a:t>remember and connect information from one paragraph to the next</a:t>
            </a:r>
          </a:p>
          <a:p>
            <a:r>
              <a:rPr lang="en-US" dirty="0" smtClean="0"/>
              <a:t>perform an arithmetic problem with several steps, to keep track of the moves and make a logical next step in a game of checkers</a:t>
            </a:r>
          </a:p>
          <a:p>
            <a:r>
              <a:rPr lang="en-US" dirty="0" smtClean="0"/>
              <a:t>follow multiple-step instructions without reminders (“go to your cubbies, put away your storybooks, bring back your arithmetic books, and open them to page 30”). </a:t>
            </a:r>
          </a:p>
          <a:p>
            <a:pPr marL="0" indent="0">
              <a:buNone/>
            </a:pPr>
            <a:endParaRPr lang="en-US" dirty="0" smtClean="0"/>
          </a:p>
          <a:p>
            <a:pPr marL="0" indent="0">
              <a:buNone/>
            </a:pPr>
            <a:r>
              <a:rPr lang="en-US" dirty="0" smtClean="0"/>
              <a:t>Working memory also helps children with social interactions, such as </a:t>
            </a:r>
          </a:p>
          <a:p>
            <a:r>
              <a:rPr lang="en-US" dirty="0" smtClean="0"/>
              <a:t>planning and acting out a skit</a:t>
            </a:r>
          </a:p>
          <a:p>
            <a:r>
              <a:rPr lang="en-US" dirty="0" smtClean="0"/>
              <a:t>taking turns in group activities</a:t>
            </a:r>
          </a:p>
          <a:p>
            <a:r>
              <a:rPr lang="en-US" dirty="0" smtClean="0"/>
              <a:t>easily rejoining a game after stepping away to get a drink of water.</a:t>
            </a:r>
          </a:p>
        </p:txBody>
      </p:sp>
    </p:spTree>
    <p:extLst>
      <p:ext uri="{BB962C8B-B14F-4D97-AF65-F5344CB8AC3E}">
        <p14:creationId xmlns:p14="http://schemas.microsoft.com/office/powerpoint/2010/main" val="162010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65" y="224555"/>
            <a:ext cx="11480800" cy="1265237"/>
          </a:xfrm>
        </p:spPr>
        <p:txBody>
          <a:bodyPr/>
          <a:lstStyle/>
          <a:p>
            <a:r>
              <a:rPr lang="en-US" b="1" dirty="0" smtClean="0"/>
              <a:t>INHIBITORY CONTROL</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Inhibitory control is the skill we use to master and ﬁlter our thoughts and impulses so we can resist temptations, distractions, and habits and to pause and think before we act. It makes possible selective, focused, and sustained attention, prioritization, and action. </a:t>
            </a:r>
          </a:p>
        </p:txBody>
      </p:sp>
    </p:spTree>
    <p:extLst>
      <p:ext uri="{BB962C8B-B14F-4D97-AF65-F5344CB8AC3E}">
        <p14:creationId xmlns:p14="http://schemas.microsoft.com/office/powerpoint/2010/main" val="866154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123397" y="1786296"/>
            <a:ext cx="10342416" cy="4351338"/>
          </a:xfrm>
        </p:spPr>
        <p:txBody>
          <a:bodyPr>
            <a:normAutofit fontScale="92500" lnSpcReduction="10000"/>
          </a:bodyPr>
          <a:lstStyle/>
          <a:p>
            <a:r>
              <a:rPr lang="en-US" dirty="0" smtClean="0"/>
              <a:t>Our inhibitory control keeps us from acting as completely impulsive creatures who do whatever comes into our minds. It is the skill we call on to push aside daydreams about what we would rather be doing so we can focus on important tasks. It is the skill we rely on to help us “bite our tongue” and say something nice, and to control our emotions at the same time, even when we are angry, rushed, or frustrated. </a:t>
            </a:r>
          </a:p>
          <a:p>
            <a:pPr marL="0" indent="0">
              <a:buNone/>
            </a:pPr>
            <a:endParaRPr lang="en-US" dirty="0" smtClean="0"/>
          </a:p>
          <a:p>
            <a:r>
              <a:rPr lang="en-US" dirty="0" smtClean="0"/>
              <a:t>Children rely on this skill to wait until they are called on when they know the answer, to be good at games like “Simon Says” and “Red Light/Green Light,” to stop themselves from yelling at or hitting a child who has inadvertently bumped into them, and to ignore distractions and stay on task in school.</a:t>
            </a:r>
            <a:endParaRPr lang="en-US" dirty="0"/>
          </a:p>
        </p:txBody>
      </p:sp>
    </p:spTree>
    <p:extLst>
      <p:ext uri="{BB962C8B-B14F-4D97-AF65-F5344CB8AC3E}">
        <p14:creationId xmlns:p14="http://schemas.microsoft.com/office/powerpoint/2010/main" val="54947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303215"/>
            <a:ext cx="11480800" cy="1265237"/>
          </a:xfrm>
        </p:spPr>
        <p:txBody>
          <a:bodyPr/>
          <a:lstStyle/>
          <a:p>
            <a:r>
              <a:rPr lang="en-US" b="1" dirty="0" smtClean="0"/>
              <a:t>COGNITIVE OR MENTAL FLEXIBILITY</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Cognitive or mental flexibility is the capacity to easily switch gears and adjust to changed demands, priorities, or perspectives. It is what enables us to apply different rules in different settings. </a:t>
            </a:r>
          </a:p>
          <a:p>
            <a:pPr marL="0" indent="0">
              <a:buNone/>
            </a:pPr>
            <a:endParaRPr lang="en-US" dirty="0"/>
          </a:p>
          <a:p>
            <a:r>
              <a:rPr lang="en-US" dirty="0" smtClean="0"/>
              <a:t>“The ability to stay on track is an asset, but being ‘dead in the track’ is not.” The Executive Brain, </a:t>
            </a:r>
            <a:r>
              <a:rPr lang="en-US" dirty="0" err="1" smtClean="0"/>
              <a:t>Elkhonon</a:t>
            </a:r>
            <a:r>
              <a:rPr lang="en-US" dirty="0" smtClean="0"/>
              <a:t> Goldberg.</a:t>
            </a:r>
          </a:p>
          <a:p>
            <a:pPr marL="0" indent="0">
              <a:buNone/>
            </a:pPr>
            <a:endParaRPr lang="en-US" dirty="0" smtClean="0"/>
          </a:p>
          <a:p>
            <a:r>
              <a:rPr lang="en-US" dirty="0"/>
              <a:t>S</a:t>
            </a:r>
            <a:r>
              <a:rPr lang="en-US" dirty="0" smtClean="0"/>
              <a:t>elf-control and persistence are assets, rigidity is not. </a:t>
            </a:r>
          </a:p>
          <a:p>
            <a:pPr marL="0" indent="0">
              <a:buNone/>
            </a:pPr>
            <a:endParaRPr lang="en-US" dirty="0"/>
          </a:p>
        </p:txBody>
      </p:sp>
    </p:spTree>
    <p:extLst>
      <p:ext uri="{BB962C8B-B14F-4D97-AF65-F5344CB8AC3E}">
        <p14:creationId xmlns:p14="http://schemas.microsoft.com/office/powerpoint/2010/main" val="2395617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55" y="0"/>
            <a:ext cx="11480800" cy="1265237"/>
          </a:xfrm>
        </p:spPr>
        <p:txBody>
          <a:bodyPr/>
          <a:lstStyle/>
          <a:p>
            <a:r>
              <a:rPr lang="en-US" b="1" dirty="0" smtClean="0"/>
              <a:t>EXAMPLES OF COGNITIVE FLEXIBILITY</a:t>
            </a:r>
            <a:endParaRPr lang="en-US" b="1" dirty="0"/>
          </a:p>
        </p:txBody>
      </p:sp>
      <p:sp>
        <p:nvSpPr>
          <p:cNvPr id="3" name="Content Placeholder 2"/>
          <p:cNvSpPr>
            <a:spLocks noGrp="1"/>
          </p:cNvSpPr>
          <p:nvPr>
            <p:ph idx="1"/>
          </p:nvPr>
        </p:nvSpPr>
        <p:spPr>
          <a:xfrm>
            <a:off x="78955" y="1106575"/>
            <a:ext cx="10785690" cy="5890636"/>
          </a:xfrm>
        </p:spPr>
        <p:txBody>
          <a:bodyPr>
            <a:noAutofit/>
          </a:bodyPr>
          <a:lstStyle/>
          <a:p>
            <a:r>
              <a:rPr lang="en-US" sz="2000" dirty="0" smtClean="0"/>
              <a:t>We might say one thing to a co-worker privately, but something quite different in the public context of a staff meeting. </a:t>
            </a:r>
          </a:p>
          <a:p>
            <a:r>
              <a:rPr lang="en-US" sz="2000" dirty="0" smtClean="0"/>
              <a:t>If a friend asks if we like her new haircut and we don’t, we are able to ﬂexibly shift to the social convention that governs not hurting people’s feelings. </a:t>
            </a:r>
          </a:p>
          <a:p>
            <a:r>
              <a:rPr lang="en-US" sz="2000" dirty="0" smtClean="0"/>
              <a:t>Likewise, we teach our children about “outside voices” and “inside voices” and the different situations in which they should use each. </a:t>
            </a:r>
          </a:p>
          <a:p>
            <a:pPr marL="0" indent="0">
              <a:buNone/>
            </a:pPr>
            <a:r>
              <a:rPr lang="en-US" sz="2000" dirty="0" smtClean="0"/>
              <a:t>Cognitive ﬂexibility enables us to catch mistakes and ﬁx them, to revise ways of doing things in light of new information, to consider something from a fresh perspective, and to “think outside the box.”</a:t>
            </a:r>
          </a:p>
          <a:p>
            <a:r>
              <a:rPr lang="en-US" sz="2000" dirty="0" smtClean="0"/>
              <a:t> If the “church in two blocks” where we were told to turn right is actually a school, we adjust and turn anyway. </a:t>
            </a:r>
          </a:p>
          <a:p>
            <a:r>
              <a:rPr lang="en-US" sz="2000" dirty="0" smtClean="0"/>
              <a:t>If we are missing a recipe ingredient, we call a neighbor or make a substitution. </a:t>
            </a:r>
          </a:p>
          <a:p>
            <a:pPr marL="0" indent="0">
              <a:buNone/>
            </a:pPr>
            <a:r>
              <a:rPr lang="en-US" sz="2000" dirty="0" smtClean="0"/>
              <a:t>Children deploy this skill to:</a:t>
            </a:r>
          </a:p>
          <a:p>
            <a:r>
              <a:rPr lang="en-US" sz="2000" dirty="0" smtClean="0"/>
              <a:t>Learn exceptions to rules of grammar</a:t>
            </a:r>
          </a:p>
          <a:p>
            <a:r>
              <a:rPr lang="en-US" sz="2000" dirty="0"/>
              <a:t>A</a:t>
            </a:r>
            <a:r>
              <a:rPr lang="en-US" sz="2000" dirty="0" smtClean="0"/>
              <a:t>pproach a science experiment in different ways until they get it to work</a:t>
            </a:r>
          </a:p>
          <a:p>
            <a:r>
              <a:rPr lang="en-US" sz="2000" dirty="0"/>
              <a:t>T</a:t>
            </a:r>
            <a:r>
              <a:rPr lang="en-US" sz="2000" dirty="0" smtClean="0"/>
              <a:t>ry different strategies when they are working out a conﬂict with another child.</a:t>
            </a:r>
          </a:p>
        </p:txBody>
      </p:sp>
    </p:spTree>
    <p:extLst>
      <p:ext uri="{BB962C8B-B14F-4D97-AF65-F5344CB8AC3E}">
        <p14:creationId xmlns:p14="http://schemas.microsoft.com/office/powerpoint/2010/main" val="246176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increasingly competent executive functioning of childhood and adolescence enable children to plan and act in a way that makes them </a:t>
            </a:r>
            <a:r>
              <a:rPr lang="en-US" b="1" dirty="0"/>
              <a:t>good students, classroom citizens, and friends. </a:t>
            </a:r>
            <a:endParaRPr lang="en-US" b="1" dirty="0" smtClean="0"/>
          </a:p>
          <a:p>
            <a:r>
              <a:rPr lang="en-US" dirty="0" smtClean="0"/>
              <a:t>Children </a:t>
            </a:r>
            <a:r>
              <a:rPr lang="en-US" dirty="0"/>
              <a:t>who do not have opportunities to use and strengthen these skills, and, therefore, fail to become proficient—or children who lack the capacity for proficiency because of disabilities or, for that matter, adults who lose it due to brain injury or old age—have a very hard time managing the routine tasks of daily life. </a:t>
            </a:r>
            <a:endParaRPr lang="en-US" dirty="0" smtClean="0"/>
          </a:p>
          <a:p>
            <a:r>
              <a:rPr lang="en-US" dirty="0" smtClean="0"/>
              <a:t>Studying</a:t>
            </a:r>
            <a:r>
              <a:rPr lang="en-US" dirty="0"/>
              <a:t>, sustaining friendships, holding down a job, or managing a crisis pose even bigger challenges. </a:t>
            </a:r>
          </a:p>
        </p:txBody>
      </p:sp>
    </p:spTree>
    <p:extLst>
      <p:ext uri="{BB962C8B-B14F-4D97-AF65-F5344CB8AC3E}">
        <p14:creationId xmlns:p14="http://schemas.microsoft.com/office/powerpoint/2010/main" val="4076732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PIAGET &amp; VYGOTSKY’</a:t>
            </a:r>
            <a:br>
              <a:rPr lang="en-US" b="1" dirty="0" smtClean="0"/>
            </a:br>
            <a:r>
              <a:rPr lang="en-US" b="1" dirty="0" smtClean="0"/>
              <a:t>THEORIES OF DEVELOPMENT</a:t>
            </a:r>
            <a:endParaRPr lang="en-US"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20315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Vygotsky's </a:t>
            </a:r>
            <a:r>
              <a:rPr lang="en-US" dirty="0"/>
              <a:t>sociocultural theory views human development as a socially mediated process in which children acquire their cultural values, beliefs, and problem-solving strategies through collaborative dialogues with more knowledgeable members of society. </a:t>
            </a:r>
            <a:endParaRPr lang="en-US" dirty="0" smtClean="0"/>
          </a:p>
          <a:p>
            <a:pPr marL="0" indent="0">
              <a:buNone/>
            </a:pPr>
            <a:r>
              <a:rPr lang="en-US" dirty="0" smtClean="0"/>
              <a:t>Vygotsky's </a:t>
            </a:r>
            <a:r>
              <a:rPr lang="en-US" dirty="0"/>
              <a:t>theory </a:t>
            </a:r>
            <a:r>
              <a:rPr lang="en-US" dirty="0" smtClean="0"/>
              <a:t>includes concepts </a:t>
            </a:r>
            <a:r>
              <a:rPr lang="en-US" dirty="0"/>
              <a:t>such as culture-specific tools, private speech, and the Zone of Proximal Development.</a:t>
            </a:r>
          </a:p>
        </p:txBody>
      </p:sp>
    </p:spTree>
    <p:extLst>
      <p:ext uri="{BB962C8B-B14F-4D97-AF65-F5344CB8AC3E}">
        <p14:creationId xmlns:p14="http://schemas.microsoft.com/office/powerpoint/2010/main" val="2084609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60337"/>
            <a:ext cx="12411811" cy="1325563"/>
          </a:xfrm>
        </p:spPr>
        <p:txBody>
          <a:bodyPr>
            <a:normAutofit/>
          </a:bodyPr>
          <a:lstStyle/>
          <a:p>
            <a:r>
              <a:rPr lang="en-US" b="1" dirty="0" smtClean="0"/>
              <a:t>Vygotsky vs. Piaget’s Theories of Development </a:t>
            </a:r>
            <a:r>
              <a:rPr lang="en-US" dirty="0"/>
              <a:t/>
            </a:r>
            <a:br>
              <a:rPr lang="en-US" dirty="0"/>
            </a:br>
            <a:endParaRPr lang="en-US" dirty="0"/>
          </a:p>
        </p:txBody>
      </p:sp>
      <p:sp>
        <p:nvSpPr>
          <p:cNvPr id="4" name="AutoShape 2" descr="Differences betwee Vygotsky and Piaget In Psycholo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fferences betwee Vygotsky and Piaget In Psycholog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1599381" y="1485900"/>
            <a:ext cx="8007927" cy="4294908"/>
          </a:xfrm>
          <a:prstGeom prst="rect">
            <a:avLst/>
          </a:prstGeom>
        </p:spPr>
      </p:pic>
      <p:sp>
        <p:nvSpPr>
          <p:cNvPr id="3" name="Rectangle 2"/>
          <p:cNvSpPr/>
          <p:nvPr/>
        </p:nvSpPr>
        <p:spPr>
          <a:xfrm>
            <a:off x="1471562" y="6004994"/>
            <a:ext cx="9763432" cy="307777"/>
          </a:xfrm>
          <a:prstGeom prst="rect">
            <a:avLst/>
          </a:prstGeom>
        </p:spPr>
        <p:txBody>
          <a:bodyPr wrap="square">
            <a:spAutoFit/>
          </a:bodyPr>
          <a:lstStyle/>
          <a:p>
            <a:r>
              <a:rPr lang="en-US" sz="1400" dirty="0"/>
              <a:t>Constructivism is the theory that says learners construct knowledge rather than just passively take in information</a:t>
            </a:r>
            <a:r>
              <a:rPr lang="en-US" sz="1400" dirty="0" smtClean="0"/>
              <a:t>.</a:t>
            </a:r>
            <a:endParaRPr lang="en-US" sz="1400" dirty="0"/>
          </a:p>
        </p:txBody>
      </p:sp>
    </p:spTree>
    <p:extLst>
      <p:ext uri="{BB962C8B-B14F-4D97-AF65-F5344CB8AC3E}">
        <p14:creationId xmlns:p14="http://schemas.microsoft.com/office/powerpoint/2010/main" val="671500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7109" y="195059"/>
            <a:ext cx="11480800" cy="1265237"/>
          </a:xfrm>
        </p:spPr>
        <p:txBody>
          <a:bodyPr/>
          <a:lstStyle/>
          <a:p>
            <a:r>
              <a:rPr lang="en-US" b="1" dirty="0" smtClean="0"/>
              <a:t>TOOLS OF INTELLECTUAL ADAPTATION</a:t>
            </a:r>
            <a:endParaRPr lang="en-US" b="1" dirty="0"/>
          </a:p>
        </p:txBody>
      </p:sp>
      <p:sp>
        <p:nvSpPr>
          <p:cNvPr id="4" name="Content Placeholder 3"/>
          <p:cNvSpPr>
            <a:spLocks noGrp="1"/>
          </p:cNvSpPr>
          <p:nvPr>
            <p:ph idx="1"/>
          </p:nvPr>
        </p:nvSpPr>
        <p:spPr/>
        <p:txBody>
          <a:bodyPr>
            <a:normAutofit lnSpcReduction="10000"/>
          </a:bodyPr>
          <a:lstStyle/>
          <a:p>
            <a:pPr marL="0" indent="0">
              <a:buNone/>
            </a:pPr>
            <a:r>
              <a:rPr lang="en-US" dirty="0"/>
              <a:t>Vygotsky claimed that infants are born with the basic abilities for intellectual development called 'elementary mental functions' (Piaget focuses on motor reflexes and sensory abilities</a:t>
            </a:r>
            <a:r>
              <a:rPr lang="en-US" dirty="0" smtClean="0"/>
              <a:t>):</a:t>
            </a:r>
          </a:p>
          <a:p>
            <a:pPr marL="514350" indent="-514350">
              <a:buAutoNum type="arabicPeriod"/>
            </a:pPr>
            <a:r>
              <a:rPr lang="en-US" dirty="0" smtClean="0"/>
              <a:t>Sensation</a:t>
            </a:r>
          </a:p>
          <a:p>
            <a:pPr marL="514350" indent="-514350">
              <a:buAutoNum type="arabicPeriod"/>
            </a:pPr>
            <a:r>
              <a:rPr lang="en-US" dirty="0" smtClean="0"/>
              <a:t>Perception</a:t>
            </a:r>
          </a:p>
          <a:p>
            <a:pPr marL="514350" indent="-514350">
              <a:buAutoNum type="arabicPeriod"/>
            </a:pPr>
            <a:r>
              <a:rPr lang="en-US" dirty="0" smtClean="0"/>
              <a:t>Memory</a:t>
            </a:r>
          </a:p>
          <a:p>
            <a:pPr marL="0" indent="0">
              <a:buNone/>
            </a:pPr>
            <a:endParaRPr lang="en-US" dirty="0"/>
          </a:p>
          <a:p>
            <a:pPr marL="0" indent="0">
              <a:buNone/>
            </a:pPr>
            <a:r>
              <a:rPr lang="en-US" dirty="0" smtClean="0"/>
              <a:t>Eventually, through interaction within the sociocultural environment, these are developed into more sophisticated and effective mental processes which Vygotsky refers to as 'higher mental functions.'</a:t>
            </a:r>
            <a:endParaRPr lang="en-US" dirty="0"/>
          </a:p>
        </p:txBody>
      </p:sp>
    </p:spTree>
    <p:extLst>
      <p:ext uri="{BB962C8B-B14F-4D97-AF65-F5344CB8AC3E}">
        <p14:creationId xmlns:p14="http://schemas.microsoft.com/office/powerpoint/2010/main" val="162148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pPr marL="0" indent="0">
              <a:buNone/>
            </a:pPr>
            <a:r>
              <a:rPr lang="en-US" dirty="0" smtClean="0"/>
              <a:t>This </a:t>
            </a:r>
            <a:r>
              <a:rPr lang="en-US" dirty="0" err="1" smtClean="0"/>
              <a:t>powerpoint</a:t>
            </a:r>
            <a:r>
              <a:rPr lang="en-US" dirty="0" smtClean="0"/>
              <a:t> presentation is based on material from the Center on Child Development website - </a:t>
            </a:r>
            <a:r>
              <a:rPr lang="en-US" dirty="0" smtClean="0">
                <a:hlinkClick r:id="rId2"/>
              </a:rPr>
              <a:t>www.developingchild.harvard.edu</a:t>
            </a:r>
            <a:r>
              <a:rPr lang="en-US" dirty="0" smtClean="0"/>
              <a:t> </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48910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Each </a:t>
            </a:r>
            <a:r>
              <a:rPr lang="en-US" dirty="0"/>
              <a:t>culture provides its children tools of intellectual adaptation that allow them to use the basic mental functions more </a:t>
            </a:r>
            <a:r>
              <a:rPr lang="en-US" dirty="0" smtClean="0"/>
              <a:t>effectively/adaptively</a:t>
            </a:r>
          </a:p>
          <a:p>
            <a:pPr marL="0" indent="0">
              <a:buNone/>
            </a:pPr>
            <a:endParaRPr lang="en-US" dirty="0" smtClean="0"/>
          </a:p>
          <a:p>
            <a:r>
              <a:rPr lang="en-US" dirty="0"/>
              <a:t>Tools of intellectual adaptation is Vygotsky’s term for methods of thinking and problem-solving strategies that children internalize through social interactions with the more knowledgeable members of society.</a:t>
            </a:r>
          </a:p>
        </p:txBody>
      </p:sp>
    </p:spTree>
    <p:extLst>
      <p:ext uri="{BB962C8B-B14F-4D97-AF65-F5344CB8AC3E}">
        <p14:creationId xmlns:p14="http://schemas.microsoft.com/office/powerpoint/2010/main" val="282374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21" y="244220"/>
            <a:ext cx="11480800" cy="1265237"/>
          </a:xfrm>
        </p:spPr>
        <p:txBody>
          <a:bodyPr/>
          <a:lstStyle/>
          <a:p>
            <a:r>
              <a:rPr lang="en-US" b="1" dirty="0" smtClean="0"/>
              <a:t>Social Influences of Cognitive Development</a:t>
            </a:r>
            <a:endParaRPr lang="en-US" b="1" dirty="0"/>
          </a:p>
        </p:txBody>
      </p:sp>
      <p:sp>
        <p:nvSpPr>
          <p:cNvPr id="3" name="Content Placeholder 2"/>
          <p:cNvSpPr>
            <a:spLocks noGrp="1"/>
          </p:cNvSpPr>
          <p:nvPr>
            <p:ph idx="1"/>
          </p:nvPr>
        </p:nvSpPr>
        <p:spPr>
          <a:xfrm>
            <a:off x="356421" y="1648643"/>
            <a:ext cx="10515600" cy="4351338"/>
          </a:xfrm>
        </p:spPr>
        <p:txBody>
          <a:bodyPr/>
          <a:lstStyle/>
          <a:p>
            <a:pPr marL="0" indent="0">
              <a:buNone/>
            </a:pPr>
            <a:r>
              <a:rPr lang="en-US" dirty="0" smtClean="0"/>
              <a:t>Like</a:t>
            </a:r>
            <a:r>
              <a:rPr lang="en-US" dirty="0"/>
              <a:t> </a:t>
            </a:r>
            <a:r>
              <a:rPr lang="en-US" dirty="0" smtClean="0"/>
              <a:t>Piaget, Vygotsky </a:t>
            </a:r>
            <a:r>
              <a:rPr lang="en-US" dirty="0"/>
              <a:t>believes that young children are curious and actively involved in their own learning and the discovery and development of new understandings/schema.  However, Vygotsky placed more emphasis on social contributions to the process of development, whereas Piaget emphasized self-initiated discovery.</a:t>
            </a:r>
          </a:p>
        </p:txBody>
      </p:sp>
    </p:spTree>
    <p:extLst>
      <p:ext uri="{BB962C8B-B14F-4D97-AF65-F5344CB8AC3E}">
        <p14:creationId xmlns:p14="http://schemas.microsoft.com/office/powerpoint/2010/main" val="1892807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68" y="176827"/>
            <a:ext cx="11480800" cy="1265237"/>
          </a:xfrm>
        </p:spPr>
        <p:txBody>
          <a:bodyPr/>
          <a:lstStyle/>
          <a:p>
            <a:r>
              <a:rPr lang="en-US" b="1" dirty="0" smtClean="0"/>
              <a:t>The More Knowledgeable Other</a:t>
            </a:r>
            <a:endParaRPr lang="en-US" b="1" dirty="0"/>
          </a:p>
        </p:txBody>
      </p:sp>
      <p:sp>
        <p:nvSpPr>
          <p:cNvPr id="3" name="Content Placeholder 2"/>
          <p:cNvSpPr>
            <a:spLocks noGrp="1"/>
          </p:cNvSpPr>
          <p:nvPr>
            <p:ph idx="1"/>
          </p:nvPr>
        </p:nvSpPr>
        <p:spPr>
          <a:xfrm>
            <a:off x="269568" y="1442064"/>
            <a:ext cx="10515600" cy="4754563"/>
          </a:xfrm>
        </p:spPr>
        <p:txBody>
          <a:bodyPr>
            <a:normAutofit fontScale="92500" lnSpcReduction="10000"/>
          </a:bodyPr>
          <a:lstStyle/>
          <a:p>
            <a:r>
              <a:rPr lang="en-US" dirty="0"/>
              <a:t>The more knowledgeable other (MKO) is somewhat self-explanatory; it refers to someone who has a better understanding or a higher ability level than the learner, with respect to a particular task, process, or concept</a:t>
            </a:r>
            <a:r>
              <a:rPr lang="en-US" dirty="0" smtClean="0"/>
              <a:t>.</a:t>
            </a:r>
          </a:p>
          <a:p>
            <a:r>
              <a:rPr lang="en-US" dirty="0"/>
              <a:t>Although the implication is that the MKO is a teacher or an older adult, this is not necessarily the case. Many times, a child's peers or an adult's children may be the individuals with more knowledge or experience</a:t>
            </a:r>
            <a:r>
              <a:rPr lang="en-US" dirty="0" smtClean="0"/>
              <a:t>.</a:t>
            </a:r>
          </a:p>
          <a:p>
            <a:r>
              <a:rPr lang="en-US" dirty="0"/>
              <a:t>For example, who is more likely to know more about the newest teenage music groups, how to win at the most recent PlayStation game, or how to correctly perform the newest dance craze - a child or their parents</a:t>
            </a:r>
            <a:r>
              <a:rPr lang="en-US" dirty="0" smtClean="0"/>
              <a:t>?</a:t>
            </a:r>
          </a:p>
          <a:p>
            <a:r>
              <a:rPr lang="en-US" dirty="0"/>
              <a:t>Electronic tutors have also been used in educational settings to facilitate and guide students through the learning process. The key to MKOs is that they must have (or be programmed with) more knowledge about the topic being learned than the learner does.</a:t>
            </a:r>
          </a:p>
        </p:txBody>
      </p:sp>
    </p:spTree>
    <p:extLst>
      <p:ext uri="{BB962C8B-B14F-4D97-AF65-F5344CB8AC3E}">
        <p14:creationId xmlns:p14="http://schemas.microsoft.com/office/powerpoint/2010/main" val="2925826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Shaffer (1996) gives the example of a young girl who is given her first jigsaw. Alone, she performs poorly in attempting to solve the puzzle. The father then sits with her and describes or demonstrates some basic strategies, such as finding all the corner/edge pieces and provides a couple of pieces for the child to put together herself and offers encouragement when she does so.</a:t>
            </a:r>
          </a:p>
          <a:p>
            <a:r>
              <a:rPr lang="en-US" dirty="0"/>
              <a:t>As the child becomes more competent, the father allows the child to work more independently. According to Vygotsky, this type of social interaction involving cooperative or collaborative dialogue promotes cognitive development.</a:t>
            </a:r>
          </a:p>
        </p:txBody>
      </p:sp>
    </p:spTree>
    <p:extLst>
      <p:ext uri="{BB962C8B-B14F-4D97-AF65-F5344CB8AC3E}">
        <p14:creationId xmlns:p14="http://schemas.microsoft.com/office/powerpoint/2010/main" val="394760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593" y="234388"/>
            <a:ext cx="11480800" cy="1265237"/>
          </a:xfrm>
        </p:spPr>
        <p:txBody>
          <a:bodyPr>
            <a:normAutofit fontScale="90000"/>
          </a:bodyPr>
          <a:lstStyle/>
          <a:p>
            <a:r>
              <a:rPr lang="en-US" b="1" dirty="0"/>
              <a:t>Zone of Proximal Development</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858294" y="2039144"/>
            <a:ext cx="5286375" cy="3924300"/>
          </a:xfrm>
          <a:prstGeom prst="rect">
            <a:avLst/>
          </a:prstGeom>
        </p:spPr>
      </p:pic>
    </p:spTree>
    <p:extLst>
      <p:ext uri="{BB962C8B-B14F-4D97-AF65-F5344CB8AC3E}">
        <p14:creationId xmlns:p14="http://schemas.microsoft.com/office/powerpoint/2010/main" val="2907316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774" y="195059"/>
            <a:ext cx="11480800" cy="1265237"/>
          </a:xfrm>
        </p:spPr>
        <p:txBody>
          <a:bodyPr/>
          <a:lstStyle/>
          <a:p>
            <a:r>
              <a:rPr lang="en-US" b="1" dirty="0"/>
              <a:t>Zone of Proximal Development</a:t>
            </a:r>
          </a:p>
        </p:txBody>
      </p:sp>
      <p:sp>
        <p:nvSpPr>
          <p:cNvPr id="3" name="Content Placeholder 2"/>
          <p:cNvSpPr>
            <a:spLocks noGrp="1"/>
          </p:cNvSpPr>
          <p:nvPr>
            <p:ph idx="1"/>
          </p:nvPr>
        </p:nvSpPr>
        <p:spPr/>
        <p:txBody>
          <a:bodyPr/>
          <a:lstStyle/>
          <a:p>
            <a:r>
              <a:rPr lang="en-US" dirty="0"/>
              <a:t>Vygotsky (1978) sees the </a:t>
            </a:r>
            <a:r>
              <a:rPr lang="en-US" b="1" dirty="0"/>
              <a:t>Zone of Proximal Development</a:t>
            </a:r>
            <a:r>
              <a:rPr lang="en-US" dirty="0"/>
              <a:t> as the area where the most sensitive instruction or guidance should be given - allowing the child to develop skills they will then use on their own - developing higher mental functions</a:t>
            </a:r>
            <a:r>
              <a:rPr lang="en-US" dirty="0" smtClean="0"/>
              <a:t>.</a:t>
            </a:r>
          </a:p>
          <a:p>
            <a:r>
              <a:rPr lang="en-US" dirty="0"/>
              <a:t>Vygotsky also views interaction with peers as an effective way of developing skills and strategies.  He suggests that teachers use cooperative learning exercises where less competent children develop with help from more skillful peers - within the zone of proximal development.</a:t>
            </a:r>
          </a:p>
        </p:txBody>
      </p:sp>
    </p:spTree>
    <p:extLst>
      <p:ext uri="{BB962C8B-B14F-4D97-AF65-F5344CB8AC3E}">
        <p14:creationId xmlns:p14="http://schemas.microsoft.com/office/powerpoint/2010/main" val="578471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Freund (1990) conducted a study in which children had to decide which items of furniture should be placed in particular areas of a dolls house</a:t>
            </a:r>
            <a:r>
              <a:rPr lang="en-US" dirty="0" smtClean="0"/>
              <a:t>.</a:t>
            </a:r>
          </a:p>
          <a:p>
            <a:r>
              <a:rPr lang="en-US" dirty="0"/>
              <a:t>Some children were allowed to play with their mother in a similar situation before they attempted it alone (zone of proximal development) while others were allowed to work on this by themselves (Piaget's discovery learning). </a:t>
            </a:r>
            <a:endParaRPr lang="en-US" dirty="0" smtClean="0"/>
          </a:p>
          <a:p>
            <a:r>
              <a:rPr lang="en-US" dirty="0"/>
              <a:t>Freund found that those who had previously worked with their mother (ZPD) showed the greatest improvement compared with their first attempt at the task. </a:t>
            </a:r>
            <a:endParaRPr lang="en-US" dirty="0" smtClean="0"/>
          </a:p>
          <a:p>
            <a:r>
              <a:rPr lang="en-US" dirty="0" smtClean="0"/>
              <a:t>The conclusion being that guided learning through the ZPD led to greater understanding/performance than working alone (discovery learning).</a:t>
            </a:r>
          </a:p>
          <a:p>
            <a:endParaRPr lang="en-US" dirty="0" smtClean="0"/>
          </a:p>
          <a:p>
            <a:endParaRPr lang="en-US" dirty="0" smtClean="0"/>
          </a:p>
          <a:p>
            <a:endParaRPr lang="en-US" dirty="0"/>
          </a:p>
        </p:txBody>
      </p:sp>
    </p:spTree>
    <p:extLst>
      <p:ext uri="{BB962C8B-B14F-4D97-AF65-F5344CB8AC3E}">
        <p14:creationId xmlns:p14="http://schemas.microsoft.com/office/powerpoint/2010/main" val="2361430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93" y="254053"/>
            <a:ext cx="11480800" cy="1265237"/>
          </a:xfrm>
        </p:spPr>
        <p:txBody>
          <a:bodyPr>
            <a:normAutofit fontScale="90000"/>
          </a:bodyPr>
          <a:lstStyle/>
          <a:p>
            <a:r>
              <a:rPr lang="en-US" b="1" dirty="0" smtClean="0"/>
              <a:t>Language plays </a:t>
            </a:r>
            <a:r>
              <a:rPr lang="en-US" b="1" dirty="0"/>
              <a:t>two critical roles in cognitive development:</a:t>
            </a:r>
          </a:p>
        </p:txBody>
      </p:sp>
      <p:sp>
        <p:nvSpPr>
          <p:cNvPr id="3" name="Content Placeholder 2"/>
          <p:cNvSpPr>
            <a:spLocks noGrp="1"/>
          </p:cNvSpPr>
          <p:nvPr>
            <p:ph idx="1"/>
          </p:nvPr>
        </p:nvSpPr>
        <p:spPr>
          <a:xfrm>
            <a:off x="465393" y="1717470"/>
            <a:ext cx="10481188" cy="4351338"/>
          </a:xfrm>
        </p:spPr>
        <p:txBody>
          <a:bodyPr>
            <a:normAutofit lnSpcReduction="10000"/>
          </a:bodyPr>
          <a:lstStyle/>
          <a:p>
            <a:pPr marL="0" indent="0">
              <a:buNone/>
            </a:pPr>
            <a:endParaRPr lang="en-US" dirty="0" smtClean="0"/>
          </a:p>
          <a:p>
            <a:pPr marL="0" indent="0">
              <a:buNone/>
            </a:pPr>
            <a:r>
              <a:rPr lang="en-US" dirty="0" smtClean="0"/>
              <a:t>1</a:t>
            </a:r>
            <a:r>
              <a:rPr lang="en-US" dirty="0"/>
              <a:t>: It is the main means by which adults transmit information to children.</a:t>
            </a:r>
            <a:br>
              <a:rPr lang="en-US" dirty="0"/>
            </a:br>
            <a:endParaRPr lang="en-US" dirty="0"/>
          </a:p>
          <a:p>
            <a:pPr marL="0" indent="0">
              <a:buNone/>
            </a:pPr>
            <a:r>
              <a:rPr lang="en-US" dirty="0"/>
              <a:t>2: Language itself becomes a very powerful tool of intellectual adaptation</a:t>
            </a:r>
            <a:r>
              <a:rPr lang="en-US" dirty="0" smtClean="0"/>
              <a:t>.</a:t>
            </a:r>
          </a:p>
          <a:p>
            <a:pPr marL="0" indent="0">
              <a:buNone/>
            </a:pPr>
            <a:endParaRPr lang="en-US" dirty="0"/>
          </a:p>
          <a:p>
            <a:pPr marL="0" indent="0">
              <a:buNone/>
            </a:pPr>
            <a:r>
              <a:rPr lang="en-US" dirty="0"/>
              <a:t>Vygotsky believed that language develops from social interactions, for communication purposes. Vygotsky viewed language as man’s greatest tool, a means for communicating with the outside world.</a:t>
            </a:r>
          </a:p>
          <a:p>
            <a:pPr marL="0" indent="0">
              <a:buNone/>
            </a:pPr>
            <a:endParaRPr lang="en-US" dirty="0"/>
          </a:p>
        </p:txBody>
      </p:sp>
    </p:spTree>
    <p:extLst>
      <p:ext uri="{BB962C8B-B14F-4D97-AF65-F5344CB8AC3E}">
        <p14:creationId xmlns:p14="http://schemas.microsoft.com/office/powerpoint/2010/main" val="1853111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32" y="214723"/>
            <a:ext cx="11480800" cy="1265237"/>
          </a:xfrm>
        </p:spPr>
        <p:txBody>
          <a:bodyPr/>
          <a:lstStyle/>
          <a:p>
            <a:r>
              <a:rPr lang="en-US" b="1" dirty="0" smtClean="0"/>
              <a:t>Three forms of language</a:t>
            </a:r>
            <a:endParaRPr lang="en-US" b="1" dirty="0"/>
          </a:p>
        </p:txBody>
      </p:sp>
      <p:sp>
        <p:nvSpPr>
          <p:cNvPr id="3" name="Content Placeholder 2"/>
          <p:cNvSpPr>
            <a:spLocks noGrp="1"/>
          </p:cNvSpPr>
          <p:nvPr>
            <p:ph idx="1"/>
          </p:nvPr>
        </p:nvSpPr>
        <p:spPr/>
        <p:txBody>
          <a:bodyPr/>
          <a:lstStyle/>
          <a:p>
            <a:r>
              <a:rPr lang="en-US" u="sng" dirty="0" smtClean="0"/>
              <a:t>Social </a:t>
            </a:r>
            <a:r>
              <a:rPr lang="en-US" u="sng" dirty="0"/>
              <a:t>speech </a:t>
            </a:r>
            <a:r>
              <a:rPr lang="en-US" dirty="0"/>
              <a:t>which is external communication used to talk to others (typical from the age of </a:t>
            </a:r>
            <a:r>
              <a:rPr lang="en-US" dirty="0" smtClean="0"/>
              <a:t>two)</a:t>
            </a:r>
          </a:p>
          <a:p>
            <a:r>
              <a:rPr lang="en-US" u="sng" dirty="0"/>
              <a:t>P</a:t>
            </a:r>
            <a:r>
              <a:rPr lang="en-US" u="sng" dirty="0" smtClean="0"/>
              <a:t>rivate </a:t>
            </a:r>
            <a:r>
              <a:rPr lang="en-US" u="sng" dirty="0"/>
              <a:t>speech </a:t>
            </a:r>
            <a:r>
              <a:rPr lang="en-US" dirty="0"/>
              <a:t>(typical from the age of three) which is directed to the self and serves an intellectual </a:t>
            </a:r>
            <a:r>
              <a:rPr lang="en-US" dirty="0" smtClean="0"/>
              <a:t>function</a:t>
            </a:r>
          </a:p>
          <a:p>
            <a:r>
              <a:rPr lang="en-US" dirty="0"/>
              <a:t>P</a:t>
            </a:r>
            <a:r>
              <a:rPr lang="en-US" dirty="0" smtClean="0"/>
              <a:t>rivate </a:t>
            </a:r>
            <a:r>
              <a:rPr lang="en-US" dirty="0"/>
              <a:t>speech goes underground, diminishing in audibility as it takes on a self-regulating function and is transformed into silent </a:t>
            </a:r>
            <a:r>
              <a:rPr lang="en-US" u="sng" dirty="0"/>
              <a:t>inner speech </a:t>
            </a:r>
            <a:r>
              <a:rPr lang="en-US" dirty="0"/>
              <a:t>(typical from the age of seven).</a:t>
            </a:r>
          </a:p>
        </p:txBody>
      </p:sp>
    </p:spTree>
    <p:extLst>
      <p:ext uri="{BB962C8B-B14F-4D97-AF65-F5344CB8AC3E}">
        <p14:creationId xmlns:p14="http://schemas.microsoft.com/office/powerpoint/2010/main" val="2322389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Children use private speech most often during intermediate difficulty tasks because they are attempting to self-regulate by verbally planning and organizing their thoughts (</a:t>
            </a:r>
            <a:r>
              <a:rPr lang="en-US" dirty="0" err="1"/>
              <a:t>Winsler</a:t>
            </a:r>
            <a:r>
              <a:rPr lang="en-US" dirty="0"/>
              <a:t> et al., 2007</a:t>
            </a:r>
            <a:r>
              <a:rPr lang="en-US" dirty="0" smtClean="0"/>
              <a:t>).</a:t>
            </a:r>
          </a:p>
          <a:p>
            <a:pPr marL="0" indent="0">
              <a:buNone/>
            </a:pPr>
            <a:endParaRPr lang="en-US" dirty="0"/>
          </a:p>
          <a:p>
            <a:r>
              <a:rPr lang="en-US" dirty="0"/>
              <a:t>The frequency and content of private speech are then correlated with behavior or performance. For example, private speech appears to be functionally related to cognitive performance: It appears at times of difficulty with a task.</a:t>
            </a:r>
          </a:p>
        </p:txBody>
      </p:sp>
    </p:spTree>
    <p:extLst>
      <p:ext uri="{BB962C8B-B14F-4D97-AF65-F5344CB8AC3E}">
        <p14:creationId xmlns:p14="http://schemas.microsoft.com/office/powerpoint/2010/main" val="158909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632" y="3894906"/>
            <a:ext cx="10515600" cy="1325563"/>
          </a:xfrm>
        </p:spPr>
        <p:txBody>
          <a:bodyPr/>
          <a:lstStyle/>
          <a:p>
            <a:pPr algn="ctr"/>
            <a:r>
              <a:rPr lang="en-US" b="1" dirty="0" smtClean="0"/>
              <a:t>THE SCIENCE OF EARLY CHILDHOOD DEVELOPMENT</a:t>
            </a:r>
            <a:endParaRPr lang="en-US" b="1" dirty="0"/>
          </a:p>
        </p:txBody>
      </p:sp>
      <p:pic>
        <p:nvPicPr>
          <p:cNvPr id="7" name="Content Placeholder 6"/>
          <p:cNvPicPr>
            <a:picLocks noGrp="1" noChangeAspect="1"/>
          </p:cNvPicPr>
          <p:nvPr>
            <p:ph idx="1"/>
          </p:nvPr>
        </p:nvPicPr>
        <p:blipFill>
          <a:blip r:embed="rId2"/>
          <a:stretch>
            <a:fillRect/>
          </a:stretch>
        </p:blipFill>
        <p:spPr>
          <a:xfrm>
            <a:off x="3246732" y="752913"/>
            <a:ext cx="4290002" cy="2721480"/>
          </a:xfrm>
          <a:prstGeom prst="rect">
            <a:avLst/>
          </a:prstGeom>
        </p:spPr>
      </p:pic>
      <p:sp>
        <p:nvSpPr>
          <p:cNvPr id="9" name="Rectangle 8"/>
          <p:cNvSpPr/>
          <p:nvPr/>
        </p:nvSpPr>
        <p:spPr>
          <a:xfrm>
            <a:off x="1430741" y="6211669"/>
            <a:ext cx="8534400" cy="646331"/>
          </a:xfrm>
          <a:prstGeom prst="rect">
            <a:avLst/>
          </a:prstGeom>
        </p:spPr>
        <p:txBody>
          <a:bodyPr wrap="square">
            <a:spAutoFit/>
          </a:bodyPr>
          <a:lstStyle/>
          <a:p>
            <a:pPr algn="ctr"/>
            <a:r>
              <a:rPr lang="en-US" dirty="0" smtClean="0"/>
              <a:t>Center on the Developing Child (2007). The Science of Early Childhood Development. Retrieved from www.developingchild.harvard.edu.</a:t>
            </a:r>
            <a:endParaRPr lang="en-US" dirty="0"/>
          </a:p>
        </p:txBody>
      </p:sp>
    </p:spTree>
    <p:extLst>
      <p:ext uri="{BB962C8B-B14F-4D97-AF65-F5344CB8AC3E}">
        <p14:creationId xmlns:p14="http://schemas.microsoft.com/office/powerpoint/2010/main" val="124893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Children’s </a:t>
            </a:r>
            <a:r>
              <a:rPr lang="en-US" dirty="0"/>
              <a:t>use of private speech diminishes as they grow older and follows a curvilinear </a:t>
            </a:r>
            <a:r>
              <a:rPr lang="en-US" dirty="0" smtClean="0"/>
              <a:t>trend as children are able to internalize language (through inner speech) in order to self-regulate their behavior (Vygotsky, 1987).</a:t>
            </a:r>
          </a:p>
          <a:p>
            <a:endParaRPr lang="en-US" dirty="0" smtClean="0"/>
          </a:p>
          <a:p>
            <a:r>
              <a:rPr lang="en-US" dirty="0" smtClean="0"/>
              <a:t>For </a:t>
            </a:r>
            <a:r>
              <a:rPr lang="en-US" dirty="0"/>
              <a:t>example, research has shown that </a:t>
            </a:r>
            <a:r>
              <a:rPr lang="en-US" dirty="0" smtClean="0"/>
              <a:t>children’s </a:t>
            </a:r>
            <a:r>
              <a:rPr lang="en-US" dirty="0"/>
              <a:t>private speech usually peaks at 3–4 years of age, decreases at 6–7 years of age, and gradually fades out to be mostly internalized by age 10 (Diaz, 1992</a:t>
            </a:r>
            <a:r>
              <a:rPr lang="en-US" dirty="0" smtClean="0"/>
              <a:t>).</a:t>
            </a:r>
          </a:p>
          <a:p>
            <a:endParaRPr lang="en-US" dirty="0"/>
          </a:p>
          <a:p>
            <a:r>
              <a:rPr lang="en-US" dirty="0"/>
              <a:t>Vygotsky proposed that private speech diminishes and disappears with age not because it becomes socialized, as Piaget suggested, but rather because it goes underground to constitute inner speech or verbal thought” (</a:t>
            </a:r>
            <a:r>
              <a:rPr lang="en-US" dirty="0" err="1"/>
              <a:t>Frauenglass</a:t>
            </a:r>
            <a:r>
              <a:rPr lang="en-US" dirty="0"/>
              <a:t> &amp; Diaz, 1985).</a:t>
            </a:r>
          </a:p>
        </p:txBody>
      </p:sp>
    </p:spTree>
    <p:extLst>
      <p:ext uri="{BB962C8B-B14F-4D97-AF65-F5344CB8AC3E}">
        <p14:creationId xmlns:p14="http://schemas.microsoft.com/office/powerpoint/2010/main" val="186916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93382"/>
            <a:ext cx="11480800" cy="1265237"/>
          </a:xfrm>
        </p:spPr>
        <p:txBody>
          <a:bodyPr/>
          <a:lstStyle/>
          <a:p>
            <a:r>
              <a:rPr lang="en-US" b="1" dirty="0" smtClean="0"/>
              <a:t>Inner Speech - Function</a:t>
            </a:r>
            <a:endParaRPr lang="en-US" b="1" dirty="0"/>
          </a:p>
        </p:txBody>
      </p:sp>
      <p:sp>
        <p:nvSpPr>
          <p:cNvPr id="3" name="Content Placeholder 2"/>
          <p:cNvSpPr>
            <a:spLocks noGrp="1"/>
          </p:cNvSpPr>
          <p:nvPr>
            <p:ph idx="1"/>
          </p:nvPr>
        </p:nvSpPr>
        <p:spPr/>
        <p:txBody>
          <a:bodyPr>
            <a:normAutofit lnSpcReduction="10000"/>
          </a:bodyPr>
          <a:lstStyle/>
          <a:p>
            <a:r>
              <a:rPr lang="en-US" dirty="0"/>
              <a:t>For Vygotsky, thought and language are initially separate systems from the beginning of life, merging at around three years of age. At this point speech and thought become interdependent: thought becomes verbal, speech becomes representational. When this happens, children's monologues internalized to become inner speech. The internalization of language is important as it drives cognitive development</a:t>
            </a:r>
            <a:r>
              <a:rPr lang="en-US" dirty="0" smtClean="0"/>
              <a:t>.</a:t>
            </a:r>
          </a:p>
          <a:p>
            <a:r>
              <a:rPr lang="en-US" dirty="0"/>
              <a:t>'Inner speech is not the </a:t>
            </a:r>
            <a:r>
              <a:rPr lang="en-US" dirty="0" smtClean="0"/>
              <a:t>interior </a:t>
            </a:r>
            <a:r>
              <a:rPr lang="en-US" dirty="0"/>
              <a:t>aspect of external speech - it is a function in itself. It still remains speech, i.e., thought connected with words. But while in external speech thought is embodied in words, in inner speech words dies as they bring forth thought. Inner speech is to a large extent thinking in pure meanings.'</a:t>
            </a:r>
          </a:p>
        </p:txBody>
      </p:sp>
    </p:spTree>
    <p:extLst>
      <p:ext uri="{BB962C8B-B14F-4D97-AF65-F5344CB8AC3E}">
        <p14:creationId xmlns:p14="http://schemas.microsoft.com/office/powerpoint/2010/main" val="319009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313046"/>
            <a:ext cx="11480800" cy="1265237"/>
          </a:xfrm>
        </p:spPr>
        <p:txBody>
          <a:bodyPr/>
          <a:lstStyle/>
          <a:p>
            <a:r>
              <a:rPr lang="en-US" b="1" dirty="0" smtClean="0"/>
              <a:t>CRITICISM</a:t>
            </a:r>
            <a:endParaRPr lang="en-US" b="1" dirty="0"/>
          </a:p>
        </p:txBody>
      </p:sp>
      <p:sp>
        <p:nvSpPr>
          <p:cNvPr id="3" name="Content Placeholder 2"/>
          <p:cNvSpPr>
            <a:spLocks noGrp="1"/>
          </p:cNvSpPr>
          <p:nvPr>
            <p:ph idx="1"/>
          </p:nvPr>
        </p:nvSpPr>
        <p:spPr/>
        <p:txBody>
          <a:bodyPr/>
          <a:lstStyle/>
          <a:p>
            <a:pPr marL="0" indent="0">
              <a:buNone/>
            </a:pPr>
            <a:r>
              <a:rPr lang="en-US" dirty="0"/>
              <a:t>Perhaps the main criticism of Vygotsky's work concerns the assumption that it is relevant to all cultures. </a:t>
            </a:r>
            <a:endParaRPr lang="en-US" dirty="0" smtClean="0"/>
          </a:p>
          <a:p>
            <a:pPr marL="0" indent="0">
              <a:buNone/>
            </a:pPr>
            <a:r>
              <a:rPr lang="en-US" dirty="0" err="1" smtClean="0"/>
              <a:t>Rogoff</a:t>
            </a:r>
            <a:r>
              <a:rPr lang="en-US" dirty="0" smtClean="0"/>
              <a:t> </a:t>
            </a:r>
            <a:r>
              <a:rPr lang="en-US" dirty="0"/>
              <a:t>(1990) dismisses the idea that Vygotsky's ideas are culturally universal and instead states the concept of scaffolding - which is heavily dependent on verbal instruction - may not be equally useful in all cultures for all types of learning. Indeed, in some instances, observation and practice may be more effective ways of learning certain skills.</a:t>
            </a:r>
          </a:p>
        </p:txBody>
      </p:sp>
    </p:spTree>
    <p:extLst>
      <p:ext uri="{BB962C8B-B14F-4D97-AF65-F5344CB8AC3E}">
        <p14:creationId xmlns:p14="http://schemas.microsoft.com/office/powerpoint/2010/main" val="569378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Good language knowledge is necessary to develop working memory, the executive function at the base of many cognitive operations, as it allows children to code external information to be then processed, stored, maintained, retrieved, and transformed into phonological and lexical representations for use in a range of different processing tasks. </a:t>
            </a:r>
          </a:p>
          <a:p>
            <a:pPr marL="0" indent="0">
              <a:buNone/>
            </a:pPr>
            <a:r>
              <a:rPr lang="en-US" dirty="0" smtClean="0"/>
              <a:t>Furthermore, the internal use of language, through self-reflection and self-questioning supports sustained and shifted attention, formation of rules and plans, and control of behavior during problem-solving activities</a:t>
            </a:r>
          </a:p>
          <a:p>
            <a:pPr marL="0" indent="0">
              <a:buNone/>
            </a:pPr>
            <a:endParaRPr lang="en-US" dirty="0"/>
          </a:p>
        </p:txBody>
      </p:sp>
    </p:spTree>
    <p:extLst>
      <p:ext uri="{BB962C8B-B14F-4D97-AF65-F5344CB8AC3E}">
        <p14:creationId xmlns:p14="http://schemas.microsoft.com/office/powerpoint/2010/main" val="1407616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EPIGENETICS &amp; CHILD DEVELOPMENT</a:t>
            </a:r>
            <a:endParaRPr lang="en-US" b="1" dirty="0"/>
          </a:p>
        </p:txBody>
      </p:sp>
      <p:sp>
        <p:nvSpPr>
          <p:cNvPr id="5" name="Text Placeholder 4"/>
          <p:cNvSpPr>
            <a:spLocks noGrp="1"/>
          </p:cNvSpPr>
          <p:nvPr>
            <p:ph type="body" idx="1"/>
          </p:nvPr>
        </p:nvSpPr>
        <p:spPr/>
        <p:txBody>
          <a:bodyPr/>
          <a:lstStyle/>
          <a:p>
            <a:endParaRPr lang="en-US"/>
          </a:p>
        </p:txBody>
      </p:sp>
      <p:sp>
        <p:nvSpPr>
          <p:cNvPr id="7" name="Rectangle 6"/>
          <p:cNvSpPr/>
          <p:nvPr/>
        </p:nvSpPr>
        <p:spPr>
          <a:xfrm>
            <a:off x="1769806" y="6273225"/>
            <a:ext cx="9281652" cy="584775"/>
          </a:xfrm>
          <a:prstGeom prst="rect">
            <a:avLst/>
          </a:prstGeom>
        </p:spPr>
        <p:txBody>
          <a:bodyPr wrap="square">
            <a:spAutoFit/>
          </a:bodyPr>
          <a:lstStyle/>
          <a:p>
            <a:pPr algn="ctr"/>
            <a:r>
              <a:rPr lang="en-US" sz="1600" dirty="0"/>
              <a:t>Center on the Developing Child (2007). Epigenetics and Child Development: How Children’s Experiences Affect Their Genes. Retrieved from www.developingchild.harvard.edu.</a:t>
            </a:r>
          </a:p>
        </p:txBody>
      </p:sp>
    </p:spTree>
    <p:extLst>
      <p:ext uri="{BB962C8B-B14F-4D97-AF65-F5344CB8AC3E}">
        <p14:creationId xmlns:p14="http://schemas.microsoft.com/office/powerpoint/2010/main" val="1648068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t>“Epigenetics” is an emerging area of scientific research that shows how environmental influences—children’s experiences—actually affect the expression of their genes.</a:t>
            </a:r>
          </a:p>
          <a:p>
            <a:r>
              <a:rPr lang="en-US" dirty="0"/>
              <a:t>This means the old idea that genes are “set in stone” has been disproven. </a:t>
            </a:r>
            <a:endParaRPr lang="en-US" dirty="0" smtClean="0"/>
          </a:p>
          <a:p>
            <a:r>
              <a:rPr lang="en-US" dirty="0" smtClean="0"/>
              <a:t>Nature </a:t>
            </a:r>
            <a:r>
              <a:rPr lang="en-US" dirty="0"/>
              <a:t>vs. Nurture is no longer a debate. It’s nearly always both!</a:t>
            </a:r>
          </a:p>
        </p:txBody>
      </p:sp>
    </p:spTree>
    <p:extLst>
      <p:ext uri="{BB962C8B-B14F-4D97-AF65-F5344CB8AC3E}">
        <p14:creationId xmlns:p14="http://schemas.microsoft.com/office/powerpoint/2010/main" val="4255723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48" y="-149590"/>
            <a:ext cx="10515600" cy="1325563"/>
          </a:xfrm>
        </p:spPr>
        <p:txBody>
          <a:bodyPr/>
          <a:lstStyle/>
          <a:p>
            <a:r>
              <a:rPr lang="en-US" b="1" dirty="0" smtClean="0"/>
              <a:t>Chromosomes &amp; Genes</a:t>
            </a:r>
            <a:endParaRPr lang="en-US" b="1" dirty="0"/>
          </a:p>
        </p:txBody>
      </p:sp>
      <p:sp>
        <p:nvSpPr>
          <p:cNvPr id="3" name="Content Placeholder 2"/>
          <p:cNvSpPr>
            <a:spLocks noGrp="1"/>
          </p:cNvSpPr>
          <p:nvPr>
            <p:ph idx="1"/>
          </p:nvPr>
        </p:nvSpPr>
        <p:spPr>
          <a:xfrm>
            <a:off x="395748" y="1175973"/>
            <a:ext cx="10515600" cy="4351338"/>
          </a:xfrm>
        </p:spPr>
        <p:txBody>
          <a:bodyPr/>
          <a:lstStyle/>
          <a:p>
            <a:r>
              <a:rPr lang="en-US" dirty="0"/>
              <a:t>Inside the nucleus of each cell in our bodies, we have </a:t>
            </a:r>
            <a:r>
              <a:rPr lang="en-US" b="1" dirty="0"/>
              <a:t>chromosomes</a:t>
            </a:r>
            <a:r>
              <a:rPr lang="en-US" dirty="0"/>
              <a:t>, which contain the code for characteristics that pass to the next generation. </a:t>
            </a:r>
            <a:endParaRPr lang="en-US" dirty="0" smtClean="0"/>
          </a:p>
          <a:p>
            <a:r>
              <a:rPr lang="en-US" dirty="0" smtClean="0"/>
              <a:t>Within </a:t>
            </a:r>
            <a:r>
              <a:rPr lang="en-US" dirty="0"/>
              <a:t>these chromosomes, specific segments of genetic code, known as </a:t>
            </a:r>
            <a:r>
              <a:rPr lang="en-US" b="1" dirty="0"/>
              <a:t>genes, </a:t>
            </a:r>
            <a:r>
              <a:rPr lang="en-US" dirty="0"/>
              <a:t>make up long, double-helix strands of </a:t>
            </a:r>
            <a:r>
              <a:rPr lang="en-US" dirty="0" smtClean="0"/>
              <a:t>DNA and code for proteins.. </a:t>
            </a:r>
            <a:endParaRPr lang="en-US" dirty="0"/>
          </a:p>
        </p:txBody>
      </p:sp>
      <p:pic>
        <p:nvPicPr>
          <p:cNvPr id="4" name="Picture 3"/>
          <p:cNvPicPr>
            <a:picLocks noChangeAspect="1"/>
          </p:cNvPicPr>
          <p:nvPr/>
        </p:nvPicPr>
        <p:blipFill>
          <a:blip r:embed="rId2"/>
          <a:stretch>
            <a:fillRect/>
          </a:stretch>
        </p:blipFill>
        <p:spPr>
          <a:xfrm>
            <a:off x="2053531" y="3792623"/>
            <a:ext cx="6066046" cy="2981506"/>
          </a:xfrm>
          <a:prstGeom prst="rect">
            <a:avLst/>
          </a:prstGeom>
        </p:spPr>
      </p:pic>
    </p:spTree>
    <p:extLst>
      <p:ext uri="{BB962C8B-B14F-4D97-AF65-F5344CB8AC3E}">
        <p14:creationId xmlns:p14="http://schemas.microsoft.com/office/powerpoint/2010/main" val="2521341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96736"/>
            <a:ext cx="11480800" cy="1265237"/>
          </a:xfrm>
        </p:spPr>
        <p:txBody>
          <a:bodyPr/>
          <a:lstStyle/>
          <a:p>
            <a:r>
              <a:rPr lang="en-US" b="1" dirty="0" smtClean="0"/>
              <a:t>The </a:t>
            </a:r>
            <a:r>
              <a:rPr lang="en-US" b="1" dirty="0" err="1" smtClean="0"/>
              <a:t>Epigenome</a:t>
            </a:r>
            <a:endParaRPr lang="en-US" b="1" dirty="0"/>
          </a:p>
        </p:txBody>
      </p:sp>
      <p:sp>
        <p:nvSpPr>
          <p:cNvPr id="3" name="Content Placeholder 2"/>
          <p:cNvSpPr>
            <a:spLocks noGrp="1"/>
          </p:cNvSpPr>
          <p:nvPr>
            <p:ph idx="1"/>
          </p:nvPr>
        </p:nvSpPr>
        <p:spPr/>
        <p:txBody>
          <a:bodyPr/>
          <a:lstStyle/>
          <a:p>
            <a:r>
              <a:rPr lang="en-US" dirty="0"/>
              <a:t>Children inherit approximately 23,000 genes from their parents, but not every gene does what it was designed to do. </a:t>
            </a:r>
            <a:endParaRPr lang="en-US" dirty="0" smtClean="0"/>
          </a:p>
          <a:p>
            <a:r>
              <a:rPr lang="en-US" dirty="0" smtClean="0"/>
              <a:t>Experiences </a:t>
            </a:r>
            <a:r>
              <a:rPr lang="en-US" dirty="0"/>
              <a:t>leave a chemical “signature” on genes that determines whether and how the genes are expressed. </a:t>
            </a:r>
            <a:endParaRPr lang="en-US" dirty="0" smtClean="0"/>
          </a:p>
          <a:p>
            <a:r>
              <a:rPr lang="en-US" dirty="0" smtClean="0"/>
              <a:t>Collectively</a:t>
            </a:r>
            <a:r>
              <a:rPr lang="en-US" dirty="0"/>
              <a:t>, those signatures are called the </a:t>
            </a:r>
            <a:r>
              <a:rPr lang="en-US" b="1" dirty="0" err="1"/>
              <a:t>epigenome</a:t>
            </a:r>
            <a:r>
              <a:rPr lang="en-US" dirty="0" smtClean="0"/>
              <a:t>.</a:t>
            </a:r>
          </a:p>
          <a:p>
            <a:r>
              <a:rPr lang="en-US" dirty="0"/>
              <a:t>The different experiences children have rearrange those chemical marks. This explains why genetically identical twins can exhibit different behaviors, skills, health, and achievement.</a:t>
            </a:r>
          </a:p>
          <a:p>
            <a:endParaRPr lang="en-US" dirty="0"/>
          </a:p>
        </p:txBody>
      </p:sp>
    </p:spTree>
    <p:extLst>
      <p:ext uri="{BB962C8B-B14F-4D97-AF65-F5344CB8AC3E}">
        <p14:creationId xmlns:p14="http://schemas.microsoft.com/office/powerpoint/2010/main" val="2542145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73718"/>
            <a:ext cx="10111726" cy="1265237"/>
          </a:xfrm>
        </p:spPr>
        <p:txBody>
          <a:bodyPr>
            <a:normAutofit fontScale="90000"/>
          </a:bodyPr>
          <a:lstStyle/>
          <a:p>
            <a:r>
              <a:rPr lang="en-US" b="1" dirty="0" smtClean="0"/>
              <a:t>Epigenetic Modification and the lifelong impact of early childhood experiences</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brain is particularly responsive to experiences and environments during early development. </a:t>
            </a:r>
            <a:endParaRPr lang="en-US" dirty="0" smtClean="0"/>
          </a:p>
          <a:p>
            <a:r>
              <a:rPr lang="en-US" b="1" dirty="0" smtClean="0"/>
              <a:t>External </a:t>
            </a:r>
            <a:r>
              <a:rPr lang="en-US" b="1" dirty="0"/>
              <a:t>experiences</a:t>
            </a:r>
            <a:r>
              <a:rPr lang="en-US" dirty="0"/>
              <a:t> spark signals between neurons, which respond by producing proteins. </a:t>
            </a:r>
            <a:endParaRPr lang="en-US" dirty="0" smtClean="0"/>
          </a:p>
          <a:p>
            <a:r>
              <a:rPr lang="en-US" dirty="0" smtClean="0"/>
              <a:t>These</a:t>
            </a:r>
            <a:r>
              <a:rPr lang="en-US" dirty="0"/>
              <a:t> </a:t>
            </a:r>
            <a:r>
              <a:rPr lang="en-US" b="1" dirty="0"/>
              <a:t>gene regulatory proteins</a:t>
            </a:r>
            <a:r>
              <a:rPr lang="en-US" dirty="0"/>
              <a:t> head to the nucleus of the neural cell, where they either attract or repel enzymes that can attach them to the genes. </a:t>
            </a:r>
            <a:endParaRPr lang="en-US" dirty="0" smtClean="0"/>
          </a:p>
          <a:p>
            <a:r>
              <a:rPr lang="en-US" dirty="0" smtClean="0"/>
              <a:t>Positive </a:t>
            </a:r>
            <a:r>
              <a:rPr lang="en-US" dirty="0"/>
              <a:t>experiences, such as exposure to rich learning opportunities, and negative influences, such as malnutrition or environmental toxins, can change the chemistry that encodes genes in brain cells — a change that can be temporary or permanent. </a:t>
            </a:r>
            <a:br>
              <a:rPr lang="en-US" dirty="0"/>
            </a:br>
            <a:endParaRPr lang="en-US" dirty="0"/>
          </a:p>
        </p:txBody>
      </p:sp>
    </p:spTree>
    <p:extLst>
      <p:ext uri="{BB962C8B-B14F-4D97-AF65-F5344CB8AC3E}">
        <p14:creationId xmlns:p14="http://schemas.microsoft.com/office/powerpoint/2010/main" val="1201833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a:t>
            </a:r>
            <a:r>
              <a:rPr lang="en-US" dirty="0" err="1"/>
              <a:t>epigenome</a:t>
            </a:r>
            <a:r>
              <a:rPr lang="en-US" dirty="0"/>
              <a:t> can be affected by positive experiences, such as supportive relationships and opportunities for learning, or negative influences, such as environmental toxins or stressful life circumstances, which leave a unique epigenetic “signature” on the genes. </a:t>
            </a:r>
            <a:endParaRPr lang="en-US" dirty="0" smtClean="0"/>
          </a:p>
          <a:p>
            <a:r>
              <a:rPr lang="en-US" dirty="0" smtClean="0"/>
              <a:t>These </a:t>
            </a:r>
            <a:r>
              <a:rPr lang="en-US" dirty="0"/>
              <a:t>signatures can be temporary or permanent and both types affect how easily the genes are switched on or off. </a:t>
            </a:r>
            <a:endParaRPr lang="en-US" dirty="0" smtClean="0"/>
          </a:p>
          <a:p>
            <a:r>
              <a:rPr lang="en-US" dirty="0" smtClean="0"/>
              <a:t>Recent </a:t>
            </a:r>
            <a:r>
              <a:rPr lang="en-US" dirty="0"/>
              <a:t>research demonstrates that there may be ways to reverse certain negative changes and restore healthy functioning. </a:t>
            </a:r>
            <a:endParaRPr lang="en-US" dirty="0" smtClean="0"/>
          </a:p>
          <a:p>
            <a:r>
              <a:rPr lang="en-US" dirty="0" smtClean="0"/>
              <a:t>But </a:t>
            </a:r>
            <a:r>
              <a:rPr lang="en-US" dirty="0"/>
              <a:t>the very best strategy is to support responsive relationships and reduce stress to build strong brains from the beginning.</a:t>
            </a:r>
          </a:p>
        </p:txBody>
      </p:sp>
    </p:spTree>
    <p:extLst>
      <p:ext uri="{BB962C8B-B14F-4D97-AF65-F5344CB8AC3E}">
        <p14:creationId xmlns:p14="http://schemas.microsoft.com/office/powerpoint/2010/main" val="183193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473" y="263885"/>
            <a:ext cx="11480800" cy="1265237"/>
          </a:xfrm>
        </p:spPr>
        <p:txBody>
          <a:bodyPr>
            <a:normAutofit/>
          </a:bodyPr>
          <a:lstStyle/>
          <a:p>
            <a:r>
              <a:rPr lang="en-US" b="1" dirty="0" smtClean="0"/>
              <a:t>Brains </a:t>
            </a:r>
            <a:r>
              <a:rPr lang="en-US" b="1" dirty="0"/>
              <a:t>are built over time, from the bottom </a:t>
            </a:r>
            <a:r>
              <a:rPr lang="en-US" b="1" dirty="0" smtClean="0"/>
              <a:t>up</a:t>
            </a:r>
            <a:endParaRPr lang="en-US" b="1" dirty="0"/>
          </a:p>
        </p:txBody>
      </p:sp>
      <p:sp>
        <p:nvSpPr>
          <p:cNvPr id="5" name="Content Placeholder 4"/>
          <p:cNvSpPr>
            <a:spLocks noGrp="1"/>
          </p:cNvSpPr>
          <p:nvPr>
            <p:ph idx="1"/>
          </p:nvPr>
        </p:nvSpPr>
        <p:spPr>
          <a:xfrm>
            <a:off x="265473" y="1529122"/>
            <a:ext cx="10495310" cy="4960524"/>
          </a:xfrm>
        </p:spPr>
        <p:txBody>
          <a:bodyPr>
            <a:normAutofit/>
          </a:bodyPr>
          <a:lstStyle/>
          <a:p>
            <a:r>
              <a:rPr lang="en-US" dirty="0"/>
              <a:t>B</a:t>
            </a:r>
            <a:r>
              <a:rPr lang="en-US" dirty="0" smtClean="0"/>
              <a:t>asic</a:t>
            </a:r>
            <a:r>
              <a:rPr lang="en-US" dirty="0"/>
              <a:t> </a:t>
            </a:r>
            <a:r>
              <a:rPr lang="en-US" dirty="0" smtClean="0"/>
              <a:t>architecture of the brain: ongoing process, from before birth into </a:t>
            </a:r>
            <a:r>
              <a:rPr lang="en-US" dirty="0"/>
              <a:t>adulthood. </a:t>
            </a:r>
            <a:endParaRPr lang="en-US" dirty="0" smtClean="0"/>
          </a:p>
          <a:p>
            <a:r>
              <a:rPr lang="en-US" dirty="0" smtClean="0"/>
              <a:t>Early </a:t>
            </a:r>
            <a:r>
              <a:rPr lang="en-US" dirty="0"/>
              <a:t>experiences affect </a:t>
            </a:r>
            <a:r>
              <a:rPr lang="en-US" dirty="0" smtClean="0"/>
              <a:t>quality of architecture: </a:t>
            </a:r>
            <a:r>
              <a:rPr lang="en-US" dirty="0"/>
              <a:t>either a sturdy or a fragile foundation </a:t>
            </a:r>
            <a:r>
              <a:rPr lang="en-US" dirty="0" smtClean="0"/>
              <a:t>for health, </a:t>
            </a:r>
            <a:r>
              <a:rPr lang="en-US" dirty="0"/>
              <a:t>learning, </a:t>
            </a:r>
            <a:r>
              <a:rPr lang="en-US" dirty="0" smtClean="0"/>
              <a:t>and </a:t>
            </a:r>
            <a:r>
              <a:rPr lang="en-US" dirty="0"/>
              <a:t>behavior </a:t>
            </a:r>
            <a:r>
              <a:rPr lang="en-US" dirty="0" smtClean="0"/>
              <a:t> </a:t>
            </a:r>
          </a:p>
          <a:p>
            <a:r>
              <a:rPr lang="en-US" dirty="0"/>
              <a:t>F</a:t>
            </a:r>
            <a:r>
              <a:rPr lang="en-US" dirty="0" smtClean="0"/>
              <a:t>irst </a:t>
            </a:r>
            <a:r>
              <a:rPr lang="en-US" dirty="0"/>
              <a:t>few years of life, </a:t>
            </a:r>
            <a:r>
              <a:rPr lang="en-US" b="1" dirty="0"/>
              <a:t>more </a:t>
            </a:r>
            <a:r>
              <a:rPr lang="en-US" b="1" dirty="0" smtClean="0"/>
              <a:t>than 1 million new neural connections are formed every second</a:t>
            </a:r>
            <a:r>
              <a:rPr lang="en-US" dirty="0" smtClean="0"/>
              <a:t>. After, connections reduced </a:t>
            </a:r>
            <a:r>
              <a:rPr lang="en-US" dirty="0"/>
              <a:t>through </a:t>
            </a:r>
            <a:r>
              <a:rPr lang="en-US" dirty="0" smtClean="0">
                <a:solidFill>
                  <a:srgbClr val="FFFF00"/>
                </a:solidFill>
                <a:effectLst>
                  <a:outerShdw blurRad="38100" dist="38100" dir="2700000" algn="tl">
                    <a:srgbClr val="000000">
                      <a:alpha val="43137"/>
                    </a:srgbClr>
                  </a:outerShdw>
                </a:effectLst>
              </a:rPr>
              <a:t>pruning</a:t>
            </a:r>
            <a:r>
              <a:rPr lang="en-US" dirty="0"/>
              <a:t> </a:t>
            </a:r>
            <a:r>
              <a:rPr lang="en-US" dirty="0" smtClean="0">
                <a:sym typeface="Wingdings" panose="05000000000000000000" pitchFamily="2" charset="2"/>
              </a:rPr>
              <a:t></a:t>
            </a:r>
            <a:r>
              <a:rPr lang="en-US" dirty="0" smtClean="0"/>
              <a:t> </a:t>
            </a:r>
            <a:r>
              <a:rPr lang="en-US" dirty="0"/>
              <a:t>brain circuits become more </a:t>
            </a:r>
            <a:r>
              <a:rPr lang="en-US" dirty="0" smtClean="0"/>
              <a:t>specialized and efficient.</a:t>
            </a:r>
          </a:p>
          <a:p>
            <a:r>
              <a:rPr lang="en-US" dirty="0" smtClean="0"/>
              <a:t>1 – Sensory pathways like for basic vision and hearing </a:t>
            </a:r>
          </a:p>
          <a:p>
            <a:r>
              <a:rPr lang="en-US" dirty="0" smtClean="0"/>
              <a:t>2 - Language </a:t>
            </a:r>
            <a:r>
              <a:rPr lang="en-US" dirty="0"/>
              <a:t>skills </a:t>
            </a:r>
          </a:p>
          <a:p>
            <a:r>
              <a:rPr lang="en-US" dirty="0" smtClean="0"/>
              <a:t>3 - Higher </a:t>
            </a:r>
            <a:r>
              <a:rPr lang="en-US" dirty="0"/>
              <a:t>cognitive </a:t>
            </a:r>
            <a:r>
              <a:rPr lang="en-US" dirty="0" smtClean="0"/>
              <a:t>functions</a:t>
            </a:r>
            <a:endParaRPr lang="en-US" dirty="0"/>
          </a:p>
        </p:txBody>
      </p:sp>
    </p:spTree>
    <p:extLst>
      <p:ext uri="{BB962C8B-B14F-4D97-AF65-F5344CB8AC3E}">
        <p14:creationId xmlns:p14="http://schemas.microsoft.com/office/powerpoint/2010/main" val="2580071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29" y="286468"/>
            <a:ext cx="12604955" cy="1325563"/>
          </a:xfrm>
        </p:spPr>
        <p:txBody>
          <a:bodyPr>
            <a:normAutofit fontScale="90000"/>
          </a:bodyPr>
          <a:lstStyle/>
          <a:p>
            <a:pPr algn="ctr"/>
            <a:r>
              <a:rPr lang="en-US" sz="4200" b="1" dirty="0"/>
              <a:t>Young brains are particularly sensitive to epigenetic </a:t>
            </a:r>
            <a:r>
              <a:rPr lang="en-US" sz="4200" b="1" dirty="0" smtClean="0"/>
              <a:t/>
            </a:r>
            <a:br>
              <a:rPr lang="en-US" sz="4200" b="1" dirty="0" smtClean="0"/>
            </a:br>
            <a:r>
              <a:rPr lang="en-US" sz="4200" b="1" dirty="0" smtClean="0"/>
              <a:t>changes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Experiences very early in life, when the brain is developing most rapidly, cause epigenetic adaptations that influence whether, when, and how genes release their instructions for building future capacity for health, skills, and resilience. </a:t>
            </a:r>
            <a:endParaRPr lang="en-US" dirty="0" smtClean="0"/>
          </a:p>
          <a:p>
            <a:r>
              <a:rPr lang="en-US" dirty="0" smtClean="0"/>
              <a:t>That’s </a:t>
            </a:r>
            <a:r>
              <a:rPr lang="en-US" dirty="0"/>
              <a:t>why it’s crucial to provide supportive and nurturing experiences for young children in the earliest years</a:t>
            </a:r>
            <a:r>
              <a:rPr lang="en-US" dirty="0" smtClean="0"/>
              <a:t>.</a:t>
            </a:r>
            <a:endParaRPr lang="en-US" dirty="0"/>
          </a:p>
        </p:txBody>
      </p:sp>
    </p:spTree>
    <p:extLst>
      <p:ext uri="{BB962C8B-B14F-4D97-AF65-F5344CB8AC3E}">
        <p14:creationId xmlns:p14="http://schemas.microsoft.com/office/powerpoint/2010/main" val="2860028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Services such as high-quality health care for all pregnant women, infants, and toddlers, as well as support for new parents and caregivers can—quite literally— affect the chemistry around children’s genes. </a:t>
            </a:r>
            <a:endParaRPr lang="en-US" dirty="0" smtClean="0"/>
          </a:p>
          <a:p>
            <a:r>
              <a:rPr lang="en-US" dirty="0" smtClean="0"/>
              <a:t>Supportive </a:t>
            </a:r>
            <a:r>
              <a:rPr lang="en-US" dirty="0"/>
              <a:t>relationships and rich learning experiences generate positive epigenetic signatures that activate genetic potential.</a:t>
            </a:r>
          </a:p>
        </p:txBody>
      </p:sp>
    </p:spTree>
    <p:extLst>
      <p:ext uri="{BB962C8B-B14F-4D97-AF65-F5344CB8AC3E}">
        <p14:creationId xmlns:p14="http://schemas.microsoft.com/office/powerpoint/2010/main" val="639844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9456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DEVELOPMENT OF EXECUTIVE FUNCTION SKILLS IN CHILDREN</a:t>
            </a:r>
            <a:endParaRPr lang="en-US"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8055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0" y="1696270"/>
            <a:ext cx="10801281" cy="6258232"/>
          </a:xfrm>
        </p:spPr>
        <p:txBody>
          <a:bodyPr>
            <a:normAutofit/>
          </a:bodyPr>
          <a:lstStyle/>
          <a:p>
            <a:r>
              <a:rPr lang="en-US" dirty="0"/>
              <a:t>The process of development is sometimes portrayed as one in which children gradually manage more and more aspects of their environments and lives on their own. </a:t>
            </a:r>
            <a:endParaRPr lang="en-US" dirty="0" smtClean="0"/>
          </a:p>
          <a:p>
            <a:r>
              <a:rPr lang="en-US" dirty="0" smtClean="0"/>
              <a:t>We </a:t>
            </a:r>
            <a:r>
              <a:rPr lang="en-US" dirty="0"/>
              <a:t>would not trust two-year-olds to stop going after a ball just because it rolled into the street, get ready in the morning (brush their teeth, pick out their clothes, and get dressed) by themselves, or even clean up their toys without reminders. </a:t>
            </a:r>
          </a:p>
        </p:txBody>
      </p:sp>
    </p:spTree>
    <p:extLst>
      <p:ext uri="{BB962C8B-B14F-4D97-AF65-F5344CB8AC3E}">
        <p14:creationId xmlns:p14="http://schemas.microsoft.com/office/powerpoint/2010/main" val="1001103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Adults set up the framework (i.e., establishing routines, providing cues, breaking big tasks into smaller chunks) that helps children use the executive function skills they are developing to the best of their abilities. </a:t>
            </a:r>
            <a:endParaRPr lang="en-US" dirty="0" smtClean="0"/>
          </a:p>
          <a:p>
            <a:r>
              <a:rPr lang="en-US" dirty="0" smtClean="0"/>
              <a:t>We </a:t>
            </a:r>
            <a:r>
              <a:rPr lang="en-US" dirty="0"/>
              <a:t>call these techniques “scaffolding.” Just as a scaffold supports workers while a building is being erected, adults can use these activities to support the emergence of children’s executive function skills until they can practice and perform them on their own. And, just as construction workers remove the scaffolding when the building itself can support them, over time we can reduce scaffolding activities and allow children to organize themselves and get their tasks done without constant reminders and direction.</a:t>
            </a:r>
          </a:p>
        </p:txBody>
      </p:sp>
    </p:spTree>
    <p:extLst>
      <p:ext uri="{BB962C8B-B14F-4D97-AF65-F5344CB8AC3E}">
        <p14:creationId xmlns:p14="http://schemas.microsoft.com/office/powerpoint/2010/main" val="296430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303214"/>
            <a:ext cx="10402529" cy="1265237"/>
          </a:xfrm>
        </p:spPr>
        <p:txBody>
          <a:bodyPr>
            <a:normAutofit fontScale="90000"/>
          </a:bodyPr>
          <a:lstStyle/>
          <a:p>
            <a:r>
              <a:rPr lang="en-US" b="1" dirty="0" smtClean="0"/>
              <a:t>EXECUTIVE FUNCTIONING SKILLS IN EARLY CHILDHOOD – SCIENTIFIC EVIDENCE</a:t>
            </a:r>
            <a:endParaRPr lang="en-US" b="1" dirty="0"/>
          </a:p>
        </p:txBody>
      </p:sp>
      <p:sp>
        <p:nvSpPr>
          <p:cNvPr id="3" name="Content Placeholder 2"/>
          <p:cNvSpPr>
            <a:spLocks noGrp="1"/>
          </p:cNvSpPr>
          <p:nvPr>
            <p:ph idx="1"/>
          </p:nvPr>
        </p:nvSpPr>
        <p:spPr/>
        <p:txBody>
          <a:bodyPr/>
          <a:lstStyle/>
          <a:p>
            <a:r>
              <a:rPr lang="en-US" dirty="0"/>
              <a:t>Executive function skills are crucial building blocks for the early development of both cognitive  and social capacities</a:t>
            </a:r>
            <a:r>
              <a:rPr lang="en-US" dirty="0" smtClean="0"/>
              <a:t>.</a:t>
            </a:r>
          </a:p>
          <a:p>
            <a:r>
              <a:rPr lang="en-US" dirty="0"/>
              <a:t>B</a:t>
            </a:r>
            <a:r>
              <a:rPr lang="en-US" dirty="0" smtClean="0"/>
              <a:t>oth </a:t>
            </a:r>
            <a:r>
              <a:rPr lang="en-US" dirty="0"/>
              <a:t>normative differences in the nature and pace of individual developmental trajectories and the impacts of significant adversity will affect how the development of executive functioning will unfold for any given </a:t>
            </a:r>
            <a:r>
              <a:rPr lang="en-US" dirty="0" smtClean="0"/>
              <a:t>child</a:t>
            </a:r>
          </a:p>
          <a:p>
            <a:r>
              <a:rPr lang="en-US" dirty="0" smtClean="0"/>
              <a:t>Several </a:t>
            </a:r>
            <a:r>
              <a:rPr lang="en-US" dirty="0"/>
              <a:t>interventions focused on supporting the development of specific executive function skills have demonstrated at least short-term effectiveness, with evidence also emerging that they may have impacts on other aspects of learning as well. </a:t>
            </a:r>
          </a:p>
        </p:txBody>
      </p:sp>
    </p:spTree>
    <p:extLst>
      <p:ext uri="{BB962C8B-B14F-4D97-AF65-F5344CB8AC3E}">
        <p14:creationId xmlns:p14="http://schemas.microsoft.com/office/powerpoint/2010/main" val="1912042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29875" y="1012723"/>
            <a:ext cx="10471149" cy="5272395"/>
          </a:xfrm>
        </p:spPr>
        <p:txBody>
          <a:bodyPr>
            <a:normAutofit fontScale="77500" lnSpcReduction="20000"/>
          </a:bodyPr>
          <a:lstStyle/>
          <a:p>
            <a:endParaRPr lang="en-US" dirty="0" smtClean="0"/>
          </a:p>
          <a:p>
            <a:r>
              <a:rPr lang="en-US" sz="3400" dirty="0" smtClean="0"/>
              <a:t>As essential as they are, we aren’t born with the skills that enable us to control impulses, make plans, and stay focused. </a:t>
            </a:r>
          </a:p>
          <a:p>
            <a:r>
              <a:rPr lang="en-US" sz="3400" dirty="0" smtClean="0"/>
              <a:t>We are born with the potential to develop these capacities—or not—depending on our experiences during infancy, throughout childhood, and into adolescence.</a:t>
            </a:r>
          </a:p>
          <a:p>
            <a:r>
              <a:rPr lang="en-US" sz="3400" dirty="0" smtClean="0"/>
              <a:t> Our genes provide the blueprint, but the early environments in which children live leave a lasting signature on those genes. </a:t>
            </a:r>
          </a:p>
          <a:p>
            <a:r>
              <a:rPr lang="en-US" sz="3400" dirty="0" smtClean="0"/>
              <a:t>This signature influences how or whether that genetic potential is expressed in the brain circuits that underlie the executive function capacities children will rely on throughout their lives. </a:t>
            </a:r>
          </a:p>
          <a:p>
            <a:r>
              <a:rPr lang="en-US" sz="3400" dirty="0" smtClean="0"/>
              <a:t>These skills develop through practice and are strengthened by the experiences through which they are applied and honed. </a:t>
            </a:r>
          </a:p>
          <a:p>
            <a:r>
              <a:rPr lang="en-US" sz="3400" dirty="0" smtClean="0"/>
              <a:t>Providing the support that children need to build these skills at home, in child care and preschool programs, and in other settings they experience regularly is one of society’s most important responsibilities.</a:t>
            </a:r>
            <a:endParaRPr lang="en-US" sz="3400" dirty="0"/>
          </a:p>
        </p:txBody>
      </p:sp>
    </p:spTree>
    <p:extLst>
      <p:ext uri="{BB962C8B-B14F-4D97-AF65-F5344CB8AC3E}">
        <p14:creationId xmlns:p14="http://schemas.microsoft.com/office/powerpoint/2010/main" val="30218331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201142" y="1417217"/>
            <a:ext cx="10471149" cy="5820696"/>
          </a:xfrm>
        </p:spPr>
        <p:txBody>
          <a:bodyPr>
            <a:normAutofit/>
          </a:bodyPr>
          <a:lstStyle/>
          <a:p>
            <a:r>
              <a:rPr lang="en-US" dirty="0" smtClean="0"/>
              <a:t>Though </a:t>
            </a:r>
            <a:r>
              <a:rPr lang="en-US" dirty="0"/>
              <a:t>executive functioning skills begin to emerge in infancy, a dramatic improvement in these capabilities occurs during the toddler and preschool periods, and these foundational skills provide the basis for future, more advanced cognitive, behavioral, and emotional regulation </a:t>
            </a:r>
            <a:r>
              <a:rPr lang="en-US" dirty="0" smtClean="0"/>
              <a:t>abilities.</a:t>
            </a:r>
          </a:p>
          <a:p>
            <a:r>
              <a:rPr lang="en-US" dirty="0" smtClean="0"/>
              <a:t>Executive </a:t>
            </a:r>
            <a:r>
              <a:rPr lang="en-US" dirty="0"/>
              <a:t>functioning deficits in early childhood have been shown to predict various problematic developmental outcomes, including poor academic </a:t>
            </a:r>
            <a:r>
              <a:rPr lang="en-US" dirty="0" smtClean="0"/>
              <a:t>achievement.</a:t>
            </a:r>
            <a:endParaRPr lang="en-US" dirty="0"/>
          </a:p>
        </p:txBody>
      </p:sp>
    </p:spTree>
    <p:extLst>
      <p:ext uri="{BB962C8B-B14F-4D97-AF65-F5344CB8AC3E}">
        <p14:creationId xmlns:p14="http://schemas.microsoft.com/office/powerpoint/2010/main" val="2909738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74494" y="614516"/>
            <a:ext cx="10471149" cy="6243484"/>
          </a:xfrm>
        </p:spPr>
        <p:txBody>
          <a:bodyPr>
            <a:normAutofit fontScale="47500" lnSpcReduction="20000"/>
          </a:bodyPr>
          <a:lstStyle/>
          <a:p>
            <a:endParaRPr lang="en-US" dirty="0"/>
          </a:p>
          <a:p>
            <a:endParaRPr lang="en-US" dirty="0"/>
          </a:p>
          <a:p>
            <a:endParaRPr lang="en-US" sz="4400" dirty="0"/>
          </a:p>
          <a:p>
            <a:r>
              <a:rPr lang="en-US" sz="4400" dirty="0"/>
              <a:t>Early experiences within parent–child attachment relationships are believed to play a critical role in promoting the development of children’s self-regulatory capabilities. </a:t>
            </a:r>
            <a:endParaRPr lang="en-US" sz="4400" dirty="0" smtClean="0"/>
          </a:p>
          <a:p>
            <a:r>
              <a:rPr lang="en-US" sz="4400" dirty="0" smtClean="0"/>
              <a:t>During </a:t>
            </a:r>
            <a:r>
              <a:rPr lang="en-US" sz="4400" dirty="0"/>
              <a:t>infancy, children depend on their parents as coregulatory partners to help with emotional, attentional, and behavioral </a:t>
            </a:r>
            <a:r>
              <a:rPr lang="en-US" sz="4400" dirty="0" smtClean="0"/>
              <a:t>modulation.</a:t>
            </a:r>
          </a:p>
          <a:p>
            <a:r>
              <a:rPr lang="en-US" sz="4400" dirty="0" smtClean="0"/>
              <a:t>Parents </a:t>
            </a:r>
            <a:r>
              <a:rPr lang="en-US" sz="4400" dirty="0"/>
              <a:t>who interact with their children in sensitive </a:t>
            </a:r>
            <a:r>
              <a:rPr lang="en-US" sz="4400" dirty="0" smtClean="0"/>
              <a:t>ways: </a:t>
            </a:r>
            <a:r>
              <a:rPr lang="en-US" sz="4400" dirty="0"/>
              <a:t>interpreting their children’s signals and responding promptly and appropriately, help children regulate effectively </a:t>
            </a:r>
            <a:r>
              <a:rPr lang="en-US" sz="4400" dirty="0" smtClean="0"/>
              <a:t>.</a:t>
            </a:r>
          </a:p>
          <a:p>
            <a:r>
              <a:rPr lang="en-US" sz="4400" dirty="0" smtClean="0"/>
              <a:t>Sensitive </a:t>
            </a:r>
            <a:r>
              <a:rPr lang="en-US" sz="4400" dirty="0"/>
              <a:t>caregiving helps promote children’s budding self-control abilities by actively supporting children’s engagement with contextual challenges, avoiding excessive stimulation of children, and soothing children effectively when they are </a:t>
            </a:r>
            <a:r>
              <a:rPr lang="en-US" sz="4400" dirty="0" smtClean="0"/>
              <a:t>distressed.</a:t>
            </a:r>
          </a:p>
          <a:p>
            <a:r>
              <a:rPr lang="en-US" sz="4400" dirty="0" smtClean="0"/>
              <a:t>During </a:t>
            </a:r>
            <a:r>
              <a:rPr lang="en-US" sz="4400" dirty="0"/>
              <a:t>toddlerhood, sensitive caregiving involves remaining physically and psychologically available to children during experiences of anger or frustration, thereby helping regulate negative emotions. </a:t>
            </a:r>
            <a:endParaRPr lang="en-US" sz="4400" dirty="0" smtClean="0"/>
          </a:p>
          <a:p>
            <a:r>
              <a:rPr lang="en-US" sz="4400" dirty="0" smtClean="0"/>
              <a:t>As </a:t>
            </a:r>
            <a:r>
              <a:rPr lang="en-US" sz="4400" dirty="0"/>
              <a:t>children become more independent through developmental advances in gross motor, cognitive, and language abilities, they take increasingly active roles in their own </a:t>
            </a:r>
            <a:r>
              <a:rPr lang="en-US" sz="4400" dirty="0" smtClean="0"/>
              <a:t>self-regulation.</a:t>
            </a:r>
          </a:p>
          <a:p>
            <a:r>
              <a:rPr lang="en-US" sz="4400" dirty="0" smtClean="0"/>
              <a:t>It </a:t>
            </a:r>
            <a:r>
              <a:rPr lang="en-US" sz="4400" dirty="0"/>
              <a:t>is thought that children who experience highly sensitive parenting internalize the effective regulation strategies they learn through </a:t>
            </a:r>
            <a:r>
              <a:rPr lang="en-US" sz="4400" dirty="0" smtClean="0"/>
              <a:t>co-regulation</a:t>
            </a:r>
            <a:r>
              <a:rPr lang="en-US" sz="4400" dirty="0"/>
              <a:t>, leading to the development of strong self-regulatory capabilities over time.</a:t>
            </a:r>
          </a:p>
        </p:txBody>
      </p:sp>
    </p:spTree>
    <p:extLst>
      <p:ext uri="{BB962C8B-B14F-4D97-AF65-F5344CB8AC3E}">
        <p14:creationId xmlns:p14="http://schemas.microsoft.com/office/powerpoint/2010/main" val="318260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799" y="822035"/>
            <a:ext cx="7795491" cy="5006109"/>
          </a:xfrm>
          <a:prstGeom prst="rect">
            <a:avLst/>
          </a:prstGeom>
        </p:spPr>
      </p:pic>
    </p:spTree>
    <p:extLst>
      <p:ext uri="{BB962C8B-B14F-4D97-AF65-F5344CB8AC3E}">
        <p14:creationId xmlns:p14="http://schemas.microsoft.com/office/powerpoint/2010/main" val="2307955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265508" y="273978"/>
            <a:ext cx="10471149" cy="6088473"/>
          </a:xfrm>
        </p:spPr>
        <p:txBody>
          <a:bodyPr>
            <a:normAutofit fontScale="92500" lnSpcReduction="10000"/>
          </a:bodyPr>
          <a:lstStyle/>
          <a:p>
            <a:endParaRPr lang="en-US" dirty="0"/>
          </a:p>
          <a:p>
            <a:endParaRPr lang="en-US" dirty="0"/>
          </a:p>
          <a:p>
            <a:endParaRPr lang="en-US" dirty="0"/>
          </a:p>
          <a:p>
            <a:r>
              <a:rPr lang="en-US" sz="3300" dirty="0"/>
              <a:t>Sensitive parenting has been observed to predict improved performance on executive functioning tasks later in development </a:t>
            </a:r>
            <a:r>
              <a:rPr lang="en-US" sz="1900" dirty="0"/>
              <a:t>(Bernier, Beauchamp, Carlson, &amp; </a:t>
            </a:r>
            <a:r>
              <a:rPr lang="en-US" sz="1900" dirty="0" err="1"/>
              <a:t>Lalonde</a:t>
            </a:r>
            <a:r>
              <a:rPr lang="en-US" sz="1900" dirty="0"/>
              <a:t>, 2015; Bernier, Carlson, &amp; Whipple, 2010; Conway &amp; </a:t>
            </a:r>
            <a:r>
              <a:rPr lang="en-US" sz="1900" dirty="0" err="1"/>
              <a:t>Stifter</a:t>
            </a:r>
            <a:r>
              <a:rPr lang="en-US" sz="1900" dirty="0"/>
              <a:t>, 2012; </a:t>
            </a:r>
            <a:r>
              <a:rPr lang="en-US" sz="1900" dirty="0" err="1"/>
              <a:t>Moilanen</a:t>
            </a:r>
            <a:r>
              <a:rPr lang="en-US" sz="1900" dirty="0"/>
              <a:t>, Shaw, </a:t>
            </a:r>
            <a:r>
              <a:rPr lang="en-US" sz="1900" dirty="0" err="1"/>
              <a:t>Dishion</a:t>
            </a:r>
            <a:r>
              <a:rPr lang="en-US" sz="1900" dirty="0"/>
              <a:t>, Gardner, &amp; Wilson, 2010), and to buffer children from the harmful effects of early adverse experiences (</a:t>
            </a:r>
            <a:r>
              <a:rPr lang="en-US" sz="1900" dirty="0" err="1"/>
              <a:t>Asok</a:t>
            </a:r>
            <a:r>
              <a:rPr lang="en-US" sz="1900" dirty="0"/>
              <a:t>, Bernard, Roth, Rosen, &amp; Dozier, 2013; </a:t>
            </a:r>
            <a:r>
              <a:rPr lang="en-US" sz="1900" dirty="0" err="1"/>
              <a:t>Belsky</a:t>
            </a:r>
            <a:r>
              <a:rPr lang="en-US" sz="1900" dirty="0"/>
              <a:t> &amp; </a:t>
            </a:r>
            <a:r>
              <a:rPr lang="en-US" sz="1900" dirty="0" err="1"/>
              <a:t>Fearon</a:t>
            </a:r>
            <a:r>
              <a:rPr lang="en-US" sz="1900" dirty="0"/>
              <a:t>, 2002; </a:t>
            </a:r>
            <a:r>
              <a:rPr lang="en-US" sz="1900" dirty="0" err="1"/>
              <a:t>Laucht</a:t>
            </a:r>
            <a:r>
              <a:rPr lang="en-US" sz="1900" dirty="0"/>
              <a:t>, </a:t>
            </a:r>
            <a:r>
              <a:rPr lang="en-US" sz="1900" dirty="0" err="1"/>
              <a:t>Esser</a:t>
            </a:r>
            <a:r>
              <a:rPr lang="en-US" sz="1900" dirty="0"/>
              <a:t>, &amp; Schmidt, 2001; </a:t>
            </a:r>
            <a:r>
              <a:rPr lang="en-US" sz="1900" dirty="0" err="1"/>
              <a:t>Serbin</a:t>
            </a:r>
            <a:r>
              <a:rPr lang="en-US" sz="1900" dirty="0"/>
              <a:t>, Hubert, Hastings, Stack, &amp; Schwartzman, 2014). </a:t>
            </a:r>
            <a:endParaRPr lang="en-US" sz="1900" dirty="0" smtClean="0"/>
          </a:p>
          <a:p>
            <a:pPr marL="0" indent="0">
              <a:buNone/>
            </a:pPr>
            <a:endParaRPr lang="en-US" sz="3300" dirty="0" smtClean="0"/>
          </a:p>
          <a:p>
            <a:r>
              <a:rPr lang="en-US" sz="3300" dirty="0" smtClean="0"/>
              <a:t>The </a:t>
            </a:r>
            <a:r>
              <a:rPr lang="en-US" sz="3300" dirty="0"/>
              <a:t>impact of parenting on executive functioning may have implications for other child outcomes as well, as executive functioning has been found to mediate the link between early insensitive parenting and children’s later externalizing problems and social difficulties </a:t>
            </a:r>
            <a:r>
              <a:rPr lang="en-US" sz="1700" dirty="0"/>
              <a:t>(</a:t>
            </a:r>
            <a:r>
              <a:rPr lang="en-US" sz="1700" dirty="0" err="1"/>
              <a:t>Bindman</a:t>
            </a:r>
            <a:r>
              <a:rPr lang="en-US" sz="1700" dirty="0"/>
              <a:t>, </a:t>
            </a:r>
            <a:r>
              <a:rPr lang="en-US" sz="1700" dirty="0" err="1"/>
              <a:t>Pomerantz</a:t>
            </a:r>
            <a:r>
              <a:rPr lang="en-US" sz="1700" dirty="0"/>
              <a:t>, &amp; </a:t>
            </a:r>
            <a:r>
              <a:rPr lang="en-US" sz="1700" dirty="0" err="1"/>
              <a:t>Roisman</a:t>
            </a:r>
            <a:r>
              <a:rPr lang="en-US" sz="1700" dirty="0"/>
              <a:t>, 2015; Conway et al., 2014; Low &amp; Webster, 2015; </a:t>
            </a:r>
            <a:r>
              <a:rPr lang="en-US" sz="1700" dirty="0" err="1"/>
              <a:t>Sulik</a:t>
            </a:r>
            <a:r>
              <a:rPr lang="en-US" sz="1700" dirty="0"/>
              <a:t> et al., 2015).</a:t>
            </a:r>
          </a:p>
        </p:txBody>
      </p:sp>
    </p:spTree>
    <p:extLst>
      <p:ext uri="{BB962C8B-B14F-4D97-AF65-F5344CB8AC3E}">
        <p14:creationId xmlns:p14="http://schemas.microsoft.com/office/powerpoint/2010/main" val="1645425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66029" y="-703005"/>
            <a:ext cx="10870107" cy="7806812"/>
          </a:xfrm>
        </p:spPr>
        <p:txBody>
          <a:bodyPr>
            <a:normAutofit fontScale="77500" lnSpcReduction="20000"/>
          </a:bodyPr>
          <a:lstStyle/>
          <a:p>
            <a:endParaRPr lang="en-US" dirty="0"/>
          </a:p>
          <a:p>
            <a:endParaRPr lang="en-US" dirty="0"/>
          </a:p>
          <a:p>
            <a:endParaRPr lang="en-US" sz="4400" dirty="0"/>
          </a:p>
          <a:p>
            <a:r>
              <a:rPr lang="en-US" sz="4400" dirty="0" smtClean="0"/>
              <a:t>Some attachment-based interventions </a:t>
            </a:r>
            <a:r>
              <a:rPr lang="en-US" sz="4400" dirty="0"/>
              <a:t>designed for toddlers enhanced foster children’s executive functioning capabilities. </a:t>
            </a:r>
          </a:p>
          <a:p>
            <a:r>
              <a:rPr lang="en-US" sz="4400" dirty="0" smtClean="0"/>
              <a:t>Foster </a:t>
            </a:r>
            <a:r>
              <a:rPr lang="en-US" sz="4400" dirty="0"/>
              <a:t>children whose parents received </a:t>
            </a:r>
            <a:r>
              <a:rPr lang="en-US" sz="4400" dirty="0" smtClean="0"/>
              <a:t>these interventions demonstrated </a:t>
            </a:r>
            <a:r>
              <a:rPr lang="en-US" sz="4400" dirty="0"/>
              <a:t>fewer attention problems and greater cognitive flexibility than children whose foster parents received a control intervention of identical intensity, duration, and in-home method of delivery. </a:t>
            </a:r>
            <a:endParaRPr lang="en-US" sz="4400" dirty="0" smtClean="0"/>
          </a:p>
          <a:p>
            <a:r>
              <a:rPr lang="en-US" sz="4400" dirty="0" smtClean="0"/>
              <a:t>In </a:t>
            </a:r>
            <a:r>
              <a:rPr lang="en-US" sz="4400" dirty="0"/>
              <a:t>addition to increasing parents’ nurturing behaviors and responsiveness to children’s signals, </a:t>
            </a:r>
            <a:r>
              <a:rPr lang="en-US" sz="4400" dirty="0" smtClean="0"/>
              <a:t>these interventions </a:t>
            </a:r>
            <a:r>
              <a:rPr lang="en-US" sz="4400" dirty="0"/>
              <a:t>also </a:t>
            </a:r>
            <a:r>
              <a:rPr lang="en-US" sz="4400" dirty="0" smtClean="0"/>
              <a:t>address </a:t>
            </a:r>
            <a:r>
              <a:rPr lang="en-US" sz="4400" dirty="0"/>
              <a:t>the developmental issues encountered during </a:t>
            </a:r>
            <a:r>
              <a:rPr lang="en-US" sz="4400" dirty="0" smtClean="0"/>
              <a:t>toddlerhood and help parents </a:t>
            </a:r>
            <a:r>
              <a:rPr lang="en-US" sz="4400" dirty="0"/>
              <a:t>remain psychologically and physically available when children are emotionally overwhelmed, thereby helping them serve as effective </a:t>
            </a:r>
            <a:r>
              <a:rPr lang="en-US" sz="4400" dirty="0" smtClean="0"/>
              <a:t>co-regulators</a:t>
            </a:r>
            <a:r>
              <a:rPr lang="en-US" sz="4400" dirty="0"/>
              <a:t>. </a:t>
            </a:r>
            <a:endParaRPr lang="en-US" sz="4400" dirty="0" smtClean="0"/>
          </a:p>
        </p:txBody>
      </p:sp>
    </p:spTree>
    <p:extLst>
      <p:ext uri="{BB962C8B-B14F-4D97-AF65-F5344CB8AC3E}">
        <p14:creationId xmlns:p14="http://schemas.microsoft.com/office/powerpoint/2010/main" val="2635212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INTERVENTIONS TO PROMOTE EXECUTIVE FUNCTION SKILLS</a:t>
            </a:r>
            <a:endParaRPr lang="en-US" b="1" dirty="0"/>
          </a:p>
        </p:txBody>
      </p:sp>
      <p:sp>
        <p:nvSpPr>
          <p:cNvPr id="5" name="Text Placeholder 4"/>
          <p:cNvSpPr>
            <a:spLocks noGrp="1"/>
          </p:cNvSpPr>
          <p:nvPr>
            <p:ph type="body" idx="1"/>
          </p:nvPr>
        </p:nvSpPr>
        <p:spPr>
          <a:xfrm>
            <a:off x="1642533" y="6171623"/>
            <a:ext cx="10515600" cy="686377"/>
          </a:xfrm>
        </p:spPr>
        <p:txBody>
          <a:bodyPr>
            <a:normAutofit fontScale="77500" lnSpcReduction="20000"/>
          </a:bodyPr>
          <a:lstStyle/>
          <a:p>
            <a:r>
              <a:rPr lang="en-US" dirty="0"/>
              <a:t>Center on the Developing Child at Harvard University (2014). </a:t>
            </a:r>
            <a:r>
              <a:rPr lang="en-US" i="1" dirty="0"/>
              <a:t>Enhancing and Practicing Executive Function Skills with Children from Infancy to Adolescence.</a:t>
            </a:r>
            <a:r>
              <a:rPr lang="en-US" dirty="0"/>
              <a:t> Retrieved from </a:t>
            </a:r>
            <a:r>
              <a:rPr lang="en-US" dirty="0">
                <a:hlinkClick r:id="rId2"/>
              </a:rPr>
              <a:t>www.developingchild.harvard.edu</a:t>
            </a:r>
            <a:r>
              <a:rPr lang="en-US" dirty="0"/>
              <a:t>.</a:t>
            </a:r>
          </a:p>
        </p:txBody>
      </p:sp>
    </p:spTree>
    <p:extLst>
      <p:ext uri="{BB962C8B-B14F-4D97-AF65-F5344CB8AC3E}">
        <p14:creationId xmlns:p14="http://schemas.microsoft.com/office/powerpoint/2010/main" val="28553033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1059"/>
            <a:ext cx="11480800" cy="1265237"/>
          </a:xfrm>
        </p:spPr>
        <p:txBody>
          <a:bodyPr>
            <a:normAutofit fontScale="90000"/>
          </a:bodyPr>
          <a:lstStyle/>
          <a:p>
            <a:r>
              <a:rPr lang="en-US" b="1" dirty="0"/>
              <a:t>Scaffolding is a technique used to help children learn new ideas beyond what they already know.</a:t>
            </a:r>
            <a:endParaRPr lang="en-US" dirty="0"/>
          </a:p>
        </p:txBody>
      </p:sp>
      <p:sp>
        <p:nvSpPr>
          <p:cNvPr id="3" name="Content Placeholder 2"/>
          <p:cNvSpPr>
            <a:spLocks noGrp="1"/>
          </p:cNvSpPr>
          <p:nvPr>
            <p:ph idx="1"/>
          </p:nvPr>
        </p:nvSpPr>
        <p:spPr>
          <a:xfrm>
            <a:off x="221978" y="1904283"/>
            <a:ext cx="10471149" cy="4351338"/>
          </a:xfrm>
        </p:spPr>
        <p:txBody>
          <a:bodyPr/>
          <a:lstStyle/>
          <a:p>
            <a:pPr marL="0" indent="0">
              <a:buNone/>
            </a:pPr>
            <a:r>
              <a:rPr lang="en-US" dirty="0"/>
              <a:t> </a:t>
            </a:r>
            <a:endParaRPr lang="en-US" dirty="0" smtClean="0"/>
          </a:p>
          <a:p>
            <a:pPr marL="0" indent="0">
              <a:buNone/>
            </a:pPr>
            <a:endParaRPr lang="en-US" dirty="0"/>
          </a:p>
          <a:p>
            <a:pPr marL="0" indent="0">
              <a:buNone/>
            </a:pPr>
            <a:r>
              <a:rPr lang="en-US" dirty="0" smtClean="0"/>
              <a:t>Think </a:t>
            </a:r>
            <a:r>
              <a:rPr lang="en-US" dirty="0"/>
              <a:t>of a scaffold outside a building—it lets people reach heights they wouldn’t be able to reach on their own. Parents can do the same thing with their children.</a:t>
            </a:r>
          </a:p>
        </p:txBody>
      </p:sp>
    </p:spTree>
    <p:extLst>
      <p:ext uri="{BB962C8B-B14F-4D97-AF65-F5344CB8AC3E}">
        <p14:creationId xmlns:p14="http://schemas.microsoft.com/office/powerpoint/2010/main" val="2639600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51" y="145898"/>
            <a:ext cx="11480800" cy="1265237"/>
          </a:xfrm>
        </p:spPr>
        <p:txBody>
          <a:bodyPr/>
          <a:lstStyle/>
          <a:p>
            <a:r>
              <a:rPr lang="en-US" b="1" dirty="0"/>
              <a:t>How Do </a:t>
            </a:r>
            <a:r>
              <a:rPr lang="en-US" b="1" dirty="0" smtClean="0"/>
              <a:t>Parents </a:t>
            </a:r>
            <a:r>
              <a:rPr lang="en-US" b="1" dirty="0"/>
              <a:t>Scaffold </a:t>
            </a:r>
            <a:r>
              <a:rPr lang="en-US" b="1" dirty="0" smtClean="0"/>
              <a:t>Their </a:t>
            </a:r>
            <a:r>
              <a:rPr lang="en-US" b="1" dirty="0"/>
              <a:t>Baby’s Learning?</a:t>
            </a:r>
            <a:endParaRPr lang="en-US" dirty="0"/>
          </a:p>
        </p:txBody>
      </p:sp>
      <p:sp>
        <p:nvSpPr>
          <p:cNvPr id="3" name="Content Placeholder 2"/>
          <p:cNvSpPr>
            <a:spLocks noGrp="1"/>
          </p:cNvSpPr>
          <p:nvPr>
            <p:ph idx="1"/>
          </p:nvPr>
        </p:nvSpPr>
        <p:spPr>
          <a:xfrm>
            <a:off x="169606" y="1725768"/>
            <a:ext cx="10515600" cy="5366328"/>
          </a:xfrm>
        </p:spPr>
        <p:txBody>
          <a:bodyPr>
            <a:normAutofit/>
          </a:bodyPr>
          <a:lstStyle/>
          <a:p>
            <a:r>
              <a:rPr lang="en-US" b="1" dirty="0"/>
              <a:t>Pay attention to what your child is doing</a:t>
            </a:r>
            <a:r>
              <a:rPr lang="en-US" dirty="0"/>
              <a:t>, wait and listen</a:t>
            </a:r>
          </a:p>
          <a:p>
            <a:r>
              <a:rPr lang="en-US" dirty="0"/>
              <a:t>At first, </a:t>
            </a:r>
            <a:r>
              <a:rPr lang="en-US" b="1" dirty="0"/>
              <a:t>allow your child to experiment with something new on their own</a:t>
            </a:r>
            <a:endParaRPr lang="en-US" dirty="0"/>
          </a:p>
          <a:p>
            <a:r>
              <a:rPr lang="en-US" b="1" dirty="0"/>
              <a:t>If your child seems frustrated, offer to help</a:t>
            </a:r>
            <a:endParaRPr lang="en-US" dirty="0"/>
          </a:p>
          <a:p>
            <a:r>
              <a:rPr lang="en-US" b="1" dirty="0"/>
              <a:t>To help, make a very specific comment about the problem</a:t>
            </a:r>
            <a:r>
              <a:rPr lang="en-US" dirty="0"/>
              <a:t> (“that puzzle piece is too big”) </a:t>
            </a:r>
            <a:r>
              <a:rPr lang="en-US" b="1" dirty="0"/>
              <a:t>and a suggestion about the next step</a:t>
            </a:r>
            <a:r>
              <a:rPr lang="en-US" dirty="0"/>
              <a:t> (“try putting a smaller piece in”)</a:t>
            </a:r>
          </a:p>
          <a:p>
            <a:r>
              <a:rPr lang="en-US" b="1" dirty="0"/>
              <a:t>Model new skills by showing your child how it is done</a:t>
            </a:r>
            <a:endParaRPr lang="en-US" dirty="0"/>
          </a:p>
          <a:p>
            <a:r>
              <a:rPr lang="en-US" b="1" dirty="0"/>
              <a:t>Help your child accomplish something by breaking the task up into small, easier steps</a:t>
            </a:r>
            <a:endParaRPr lang="en-US" dirty="0"/>
          </a:p>
          <a:p>
            <a:pPr marL="0" indent="0">
              <a:buNone/>
            </a:pPr>
            <a:endParaRPr lang="en-US" dirty="0"/>
          </a:p>
        </p:txBody>
      </p:sp>
    </p:spTree>
    <p:extLst>
      <p:ext uri="{BB962C8B-B14F-4D97-AF65-F5344CB8AC3E}">
        <p14:creationId xmlns:p14="http://schemas.microsoft.com/office/powerpoint/2010/main" val="1209214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710"/>
            <a:ext cx="11480800" cy="1265237"/>
          </a:xfrm>
        </p:spPr>
        <p:txBody>
          <a:bodyPr/>
          <a:lstStyle/>
          <a:p>
            <a:r>
              <a:rPr lang="en-US" b="1" dirty="0" smtClean="0"/>
              <a:t>How </a:t>
            </a:r>
            <a:r>
              <a:rPr lang="en-US" b="1" dirty="0"/>
              <a:t>Do Parents Scaffold Their Baby’s Learning </a:t>
            </a:r>
            <a:r>
              <a:rPr lang="en-US" b="1" dirty="0" smtClean="0"/>
              <a:t>2</a:t>
            </a:r>
            <a:endParaRPr lang="en-US" dirty="0"/>
          </a:p>
        </p:txBody>
      </p:sp>
      <p:sp>
        <p:nvSpPr>
          <p:cNvPr id="3" name="Content Placeholder 2"/>
          <p:cNvSpPr>
            <a:spLocks noGrp="1"/>
          </p:cNvSpPr>
          <p:nvPr>
            <p:ph idx="1"/>
          </p:nvPr>
        </p:nvSpPr>
        <p:spPr>
          <a:xfrm>
            <a:off x="123397" y="1845289"/>
            <a:ext cx="10342416" cy="4351338"/>
          </a:xfrm>
        </p:spPr>
        <p:txBody>
          <a:bodyPr/>
          <a:lstStyle/>
          <a:p>
            <a:r>
              <a:rPr lang="en-US" b="1" dirty="0" smtClean="0"/>
              <a:t>Support your child in doing each step</a:t>
            </a:r>
            <a:r>
              <a:rPr lang="en-US" dirty="0" smtClean="0"/>
              <a:t> (let them try on their own first)</a:t>
            </a:r>
          </a:p>
          <a:p>
            <a:r>
              <a:rPr lang="en-US" b="1" dirty="0" smtClean="0"/>
              <a:t>Fix problems or mistakes without pointing them out</a:t>
            </a:r>
            <a:endParaRPr lang="en-US" dirty="0" smtClean="0"/>
          </a:p>
          <a:p>
            <a:r>
              <a:rPr lang="en-US" b="1" dirty="0" smtClean="0"/>
              <a:t>Don’t finish the task for your child</a:t>
            </a:r>
            <a:endParaRPr lang="en-US" dirty="0" smtClean="0"/>
          </a:p>
          <a:p>
            <a:r>
              <a:rPr lang="en-US" b="1" dirty="0" smtClean="0"/>
              <a:t>Give lots of specific praise for your child’s effort</a:t>
            </a:r>
            <a:r>
              <a:rPr lang="en-US" dirty="0" smtClean="0"/>
              <a:t> (“You worked really hard”)</a:t>
            </a:r>
          </a:p>
          <a:p>
            <a:r>
              <a:rPr lang="en-US" b="1" dirty="0" smtClean="0"/>
              <a:t>Help your child to feel pride in their work</a:t>
            </a:r>
            <a:r>
              <a:rPr lang="en-US" dirty="0" smtClean="0"/>
              <a:t> (“You must feel so proud that you stacked three blocks!”)</a:t>
            </a:r>
            <a:endParaRPr lang="en-US" dirty="0"/>
          </a:p>
        </p:txBody>
      </p:sp>
    </p:spTree>
    <p:extLst>
      <p:ext uri="{BB962C8B-B14F-4D97-AF65-F5344CB8AC3E}">
        <p14:creationId xmlns:p14="http://schemas.microsoft.com/office/powerpoint/2010/main" val="38374041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EXECUTIVE FUNCTION ACTIVITIES FOR </a:t>
            </a:r>
            <a:r>
              <a:rPr lang="en-US" b="1" dirty="0" smtClean="0"/>
              <a:t>6- TO 18- </a:t>
            </a:r>
            <a:r>
              <a:rPr lang="en-US" b="1" dirty="0"/>
              <a:t>MONTH OLDS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2976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329875" y="1894451"/>
            <a:ext cx="10471149" cy="4351338"/>
          </a:xfrm>
        </p:spPr>
        <p:txBody>
          <a:bodyPr>
            <a:normAutofit fontScale="92500"/>
          </a:bodyPr>
          <a:lstStyle/>
          <a:p>
            <a:r>
              <a:rPr lang="en-US" dirty="0"/>
              <a:t>These activities encourage infants to focus attention, use working memory, and practice basic self-control skills. </a:t>
            </a:r>
            <a:endParaRPr lang="en-US" dirty="0" smtClean="0"/>
          </a:p>
          <a:p>
            <a:r>
              <a:rPr lang="en-US" dirty="0" smtClean="0"/>
              <a:t>During </a:t>
            </a:r>
            <a:r>
              <a:rPr lang="en-US" dirty="0"/>
              <a:t>this stage of development, infants are actively developing their core executive function and self-regulation (EF/SR) skills. </a:t>
            </a:r>
            <a:endParaRPr lang="en-US" dirty="0" smtClean="0"/>
          </a:p>
          <a:p>
            <a:r>
              <a:rPr lang="en-US" dirty="0" smtClean="0"/>
              <a:t>Supportive</a:t>
            </a:r>
            <a:r>
              <a:rPr lang="en-US" dirty="0"/>
              <a:t>, responsive interactions with adults are the foundation for the healthy development of these skills. </a:t>
            </a:r>
            <a:endParaRPr lang="en-US" dirty="0" smtClean="0"/>
          </a:p>
          <a:p>
            <a:r>
              <a:rPr lang="en-US" dirty="0" smtClean="0"/>
              <a:t>However</a:t>
            </a:r>
            <a:r>
              <a:rPr lang="en-US" dirty="0"/>
              <a:t>, particular activities can strengthen key components of EF/SR. </a:t>
            </a:r>
            <a:endParaRPr lang="en-US" dirty="0" smtClean="0"/>
          </a:p>
          <a:p>
            <a:r>
              <a:rPr lang="en-US" dirty="0" smtClean="0"/>
              <a:t>In </a:t>
            </a:r>
            <a:r>
              <a:rPr lang="en-US" dirty="0"/>
              <a:t>using these activities, adults should attend to the infant’s interests and select activities that are enjoyable, while also allowing the infant to determine how long to play</a:t>
            </a:r>
          </a:p>
        </p:txBody>
      </p:sp>
    </p:spTree>
    <p:extLst>
      <p:ext uri="{BB962C8B-B14F-4D97-AF65-F5344CB8AC3E}">
        <p14:creationId xmlns:p14="http://schemas.microsoft.com/office/powerpoint/2010/main" val="370052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45" y="322878"/>
            <a:ext cx="11480800" cy="1265237"/>
          </a:xfrm>
        </p:spPr>
        <p:txBody>
          <a:bodyPr/>
          <a:lstStyle/>
          <a:p>
            <a:r>
              <a:rPr lang="en-US" dirty="0" smtClean="0"/>
              <a:t>LAP GAMES FOR YOUNGER INFANTS</a:t>
            </a:r>
            <a:endParaRPr lang="en-US" dirty="0"/>
          </a:p>
        </p:txBody>
      </p:sp>
      <p:sp>
        <p:nvSpPr>
          <p:cNvPr id="3" name="Content Placeholder 2"/>
          <p:cNvSpPr>
            <a:spLocks noGrp="1"/>
          </p:cNvSpPr>
          <p:nvPr>
            <p:ph idx="1"/>
          </p:nvPr>
        </p:nvSpPr>
        <p:spPr>
          <a:xfrm>
            <a:off x="120445" y="1746966"/>
            <a:ext cx="10515600" cy="4769139"/>
          </a:xfrm>
        </p:spPr>
        <p:txBody>
          <a:bodyPr>
            <a:normAutofit fontScale="85000" lnSpcReduction="10000"/>
          </a:bodyPr>
          <a:lstStyle/>
          <a:p>
            <a:r>
              <a:rPr lang="en-US" dirty="0" smtClean="0"/>
              <a:t>Generations </a:t>
            </a:r>
            <a:r>
              <a:rPr lang="en-US" dirty="0"/>
              <a:t>of families have engaged babies in games while holding them in the lap. Different games practice different skills, but all are predictable and include some basic rules that guide adult and child behavior. Repetition helps infants remember and manage their own behavior to fit the game’s rules. </a:t>
            </a:r>
          </a:p>
          <a:p>
            <a:r>
              <a:rPr lang="en-US" b="1" dirty="0" smtClean="0"/>
              <a:t>Peekaboo</a:t>
            </a:r>
            <a:r>
              <a:rPr lang="en-US" dirty="0" smtClean="0"/>
              <a:t> </a:t>
            </a:r>
            <a:r>
              <a:rPr lang="en-US" dirty="0"/>
              <a:t>— Hide-and-find games like this exercise </a:t>
            </a:r>
            <a:r>
              <a:rPr lang="en-US" u="sng" dirty="0"/>
              <a:t>working memory</a:t>
            </a:r>
            <a:r>
              <a:rPr lang="en-US" dirty="0"/>
              <a:t>, because they challenge the baby to remember who is hiding, and they also practice basic self-control skills as, in some variations, the baby waits for the adult to reveal him or herself. In other versions, the baby controls the timing of the reveal; this provides important </a:t>
            </a:r>
            <a:r>
              <a:rPr lang="en-US" u="sng" dirty="0"/>
              <a:t>practice regulating </a:t>
            </a:r>
            <a:r>
              <a:rPr lang="en-US" dirty="0"/>
              <a:t>the tension around an expected </a:t>
            </a:r>
            <a:r>
              <a:rPr lang="en-US" dirty="0" smtClean="0"/>
              <a:t>surprise.</a:t>
            </a:r>
          </a:p>
          <a:p>
            <a:r>
              <a:rPr lang="en-US" b="1" dirty="0" smtClean="0"/>
              <a:t>Trot</a:t>
            </a:r>
            <a:r>
              <a:rPr lang="en-US" b="1" dirty="0"/>
              <a:t>, Trot to Boston; This is the Way the Farmer Rides; Pat-a-Cake </a:t>
            </a:r>
            <a:r>
              <a:rPr lang="en-US" dirty="0"/>
              <a:t>— Predictable rhymes that end with a stimulating yet expected surprise are </a:t>
            </a:r>
            <a:r>
              <a:rPr lang="en-US" dirty="0" smtClean="0"/>
              <a:t>widely used. </a:t>
            </a:r>
            <a:r>
              <a:rPr lang="en-US" dirty="0"/>
              <a:t>Infants exercise </a:t>
            </a:r>
            <a:r>
              <a:rPr lang="en-US" u="sng" dirty="0"/>
              <a:t>working memory </a:t>
            </a:r>
            <a:r>
              <a:rPr lang="en-US" dirty="0"/>
              <a:t>as they develop familiarity with the rhyme and practice anticipating a surprise, </a:t>
            </a:r>
            <a:r>
              <a:rPr lang="en-US" u="sng" dirty="0"/>
              <a:t>inhibiting</a:t>
            </a:r>
            <a:r>
              <a:rPr lang="en-US" dirty="0"/>
              <a:t> their anticipatory reactions while</a:t>
            </a:r>
            <a:r>
              <a:rPr lang="en-US" u="sng" dirty="0"/>
              <a:t> managing </a:t>
            </a:r>
            <a:r>
              <a:rPr lang="en-US" dirty="0"/>
              <a:t>high levels of stimulation.</a:t>
            </a:r>
          </a:p>
        </p:txBody>
      </p:sp>
    </p:spTree>
    <p:extLst>
      <p:ext uri="{BB962C8B-B14F-4D97-AF65-F5344CB8AC3E}">
        <p14:creationId xmlns:p14="http://schemas.microsoft.com/office/powerpoint/2010/main" val="4057711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58" y="185227"/>
            <a:ext cx="11480800" cy="1265237"/>
          </a:xfrm>
        </p:spPr>
        <p:txBody>
          <a:bodyPr/>
          <a:lstStyle/>
          <a:p>
            <a:r>
              <a:rPr lang="en-US" b="1" dirty="0" smtClean="0"/>
              <a:t>HIDDING GAMES</a:t>
            </a:r>
            <a:endParaRPr lang="en-US" b="1" dirty="0"/>
          </a:p>
        </p:txBody>
      </p:sp>
      <p:sp>
        <p:nvSpPr>
          <p:cNvPr id="3" name="Content Placeholder 2"/>
          <p:cNvSpPr>
            <a:spLocks noGrp="1"/>
          </p:cNvSpPr>
          <p:nvPr>
            <p:ph idx="1"/>
          </p:nvPr>
        </p:nvSpPr>
        <p:spPr>
          <a:xfrm>
            <a:off x="307258" y="1825626"/>
            <a:ext cx="10515600" cy="4852266"/>
          </a:xfrm>
        </p:spPr>
        <p:txBody>
          <a:bodyPr>
            <a:normAutofit fontScale="92500" lnSpcReduction="20000"/>
          </a:bodyPr>
          <a:lstStyle/>
          <a:p>
            <a:r>
              <a:rPr lang="en-US" dirty="0" smtClean="0"/>
              <a:t>Hiding </a:t>
            </a:r>
            <a:r>
              <a:rPr lang="en-US" dirty="0"/>
              <a:t>games are a great way to challenge </a:t>
            </a:r>
            <a:r>
              <a:rPr lang="en-US" u="sng" dirty="0"/>
              <a:t>working memory</a:t>
            </a:r>
            <a:r>
              <a:rPr lang="en-US" dirty="0"/>
              <a:t>. </a:t>
            </a:r>
          </a:p>
          <a:p>
            <a:r>
              <a:rPr lang="en-US" b="1" dirty="0" smtClean="0"/>
              <a:t>Hide </a:t>
            </a:r>
            <a:r>
              <a:rPr lang="en-US" b="1" dirty="0"/>
              <a:t>a toy under a cloth </a:t>
            </a:r>
            <a:r>
              <a:rPr lang="en-US" dirty="0"/>
              <a:t>and encourage the infant to look for it. Once infants can find the toy quickly, hide it, show the child that you have moved it, and encourage the child to find it. Make more moves to increase the challenge. As the child remembers what was there and mentally tracks the move, he or she exercises working memory. </a:t>
            </a:r>
          </a:p>
          <a:p>
            <a:r>
              <a:rPr lang="en-US" b="1" dirty="0" smtClean="0"/>
              <a:t>Older </a:t>
            </a:r>
            <a:r>
              <a:rPr lang="en-US" b="1" dirty="0"/>
              <a:t>infants may enjoy hiding themselves </a:t>
            </a:r>
            <a:r>
              <a:rPr lang="en-US" dirty="0"/>
              <a:t>and listening to you search loudly for them while they track your location mentally. </a:t>
            </a:r>
          </a:p>
          <a:p>
            <a:r>
              <a:rPr lang="en-US" b="1" dirty="0" smtClean="0"/>
              <a:t>You </a:t>
            </a:r>
            <a:r>
              <a:rPr lang="en-US" b="1" dirty="0"/>
              <a:t>can also hide an object without showing </a:t>
            </a:r>
            <a:r>
              <a:rPr lang="en-US" dirty="0"/>
              <a:t>an older infant where it is and then allow the infant to search for it. He or she will practice keeping track of searched locations. </a:t>
            </a:r>
          </a:p>
          <a:p>
            <a:r>
              <a:rPr lang="en-US" b="1" dirty="0" smtClean="0"/>
              <a:t>Another </a:t>
            </a:r>
            <a:r>
              <a:rPr lang="en-US" b="1" dirty="0"/>
              <a:t>challenging version </a:t>
            </a:r>
            <a:r>
              <a:rPr lang="en-US" dirty="0"/>
              <a:t>of these games involves putting a set of cups on a turntable (or “lazy Susan”), hiding an object under a cup, then spinning the turntable. Hiding more than one object can also increase the challenge.</a:t>
            </a:r>
          </a:p>
        </p:txBody>
      </p:sp>
    </p:spTree>
    <p:extLst>
      <p:ext uri="{BB962C8B-B14F-4D97-AF65-F5344CB8AC3E}">
        <p14:creationId xmlns:p14="http://schemas.microsoft.com/office/powerpoint/2010/main" val="105563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17" y="313046"/>
            <a:ext cx="11480800" cy="1265237"/>
          </a:xfrm>
        </p:spPr>
        <p:txBody>
          <a:bodyPr>
            <a:normAutofit fontScale="90000"/>
          </a:bodyPr>
          <a:lstStyle/>
          <a:p>
            <a:r>
              <a:rPr lang="en-US" b="1" dirty="0"/>
              <a:t>The interactive influences of genes and experience shape the developing brain.</a:t>
            </a:r>
          </a:p>
        </p:txBody>
      </p:sp>
      <p:sp>
        <p:nvSpPr>
          <p:cNvPr id="3" name="Content Placeholder 2"/>
          <p:cNvSpPr>
            <a:spLocks noGrp="1"/>
          </p:cNvSpPr>
          <p:nvPr>
            <p:ph idx="1"/>
          </p:nvPr>
        </p:nvSpPr>
        <p:spPr>
          <a:xfrm>
            <a:off x="434817" y="1769807"/>
            <a:ext cx="10342416" cy="4702124"/>
          </a:xfrm>
        </p:spPr>
        <p:txBody>
          <a:bodyPr>
            <a:normAutofit/>
          </a:bodyPr>
          <a:lstStyle/>
          <a:p>
            <a:r>
              <a:rPr lang="en-US" b="1" dirty="0" smtClean="0">
                <a:solidFill>
                  <a:srgbClr val="FFFF00"/>
                </a:solidFill>
                <a:effectLst>
                  <a:outerShdw blurRad="38100" dist="38100" dir="2700000" algn="tl">
                    <a:srgbClr val="000000">
                      <a:alpha val="43137"/>
                    </a:srgbClr>
                  </a:outerShdw>
                </a:effectLst>
              </a:rPr>
              <a:t>“Serve </a:t>
            </a:r>
            <a:r>
              <a:rPr lang="en-US" b="1" dirty="0">
                <a:solidFill>
                  <a:srgbClr val="FFFF00"/>
                </a:solidFill>
                <a:effectLst>
                  <a:outerShdw blurRad="38100" dist="38100" dir="2700000" algn="tl">
                    <a:srgbClr val="000000">
                      <a:alpha val="43137"/>
                    </a:srgbClr>
                  </a:outerShdw>
                </a:effectLst>
              </a:rPr>
              <a:t>and </a:t>
            </a:r>
            <a:r>
              <a:rPr lang="en-US" b="1" dirty="0" smtClean="0">
                <a:solidFill>
                  <a:srgbClr val="FFFF00"/>
                </a:solidFill>
                <a:effectLst>
                  <a:outerShdw blurRad="38100" dist="38100" dir="2700000" algn="tl">
                    <a:srgbClr val="000000">
                      <a:alpha val="43137"/>
                    </a:srgbClr>
                  </a:outerShdw>
                </a:effectLst>
              </a:rPr>
              <a:t>return”</a:t>
            </a:r>
            <a:r>
              <a:rPr lang="en-US" dirty="0" smtClean="0">
                <a:solidFill>
                  <a:srgbClr val="FFFF00"/>
                </a:solidFill>
                <a:effectLst>
                  <a:outerShdw blurRad="38100" dist="38100" dir="2700000" algn="tl">
                    <a:srgbClr val="000000">
                      <a:alpha val="43137"/>
                    </a:srgbClr>
                  </a:outerShdw>
                </a:effectLst>
              </a:rPr>
              <a:t> </a:t>
            </a:r>
            <a:r>
              <a:rPr lang="en-US" dirty="0"/>
              <a:t>relationship between children and their parents and other caregivers in the family or community. </a:t>
            </a:r>
            <a:endParaRPr lang="en-US" dirty="0" smtClean="0"/>
          </a:p>
          <a:p>
            <a:r>
              <a:rPr lang="en-US" dirty="0" smtClean="0"/>
              <a:t>Young </a:t>
            </a:r>
            <a:r>
              <a:rPr lang="en-US" dirty="0"/>
              <a:t>children naturally reach out for </a:t>
            </a:r>
            <a:r>
              <a:rPr lang="en-US" dirty="0" smtClean="0"/>
              <a:t>interaction: </a:t>
            </a:r>
            <a:endParaRPr lang="en-US" dirty="0"/>
          </a:p>
          <a:p>
            <a:pPr lvl="1"/>
            <a:r>
              <a:rPr lang="en-US" dirty="0" smtClean="0"/>
              <a:t>Vocalizations</a:t>
            </a:r>
          </a:p>
          <a:p>
            <a:pPr lvl="1"/>
            <a:r>
              <a:rPr lang="en-US" dirty="0" smtClean="0"/>
              <a:t>Facial expressions</a:t>
            </a:r>
          </a:p>
          <a:p>
            <a:pPr lvl="1"/>
            <a:r>
              <a:rPr lang="en-US" dirty="0" smtClean="0"/>
              <a:t>Gestures </a:t>
            </a:r>
          </a:p>
          <a:p>
            <a:r>
              <a:rPr lang="en-US" dirty="0" smtClean="0"/>
              <a:t>Adults respond to children</a:t>
            </a:r>
          </a:p>
          <a:p>
            <a:r>
              <a:rPr lang="en-US" dirty="0" smtClean="0"/>
              <a:t>In </a:t>
            </a:r>
            <a:r>
              <a:rPr lang="en-US" dirty="0"/>
              <a:t>the </a:t>
            </a:r>
            <a:r>
              <a:rPr lang="en-US" dirty="0" smtClean="0"/>
              <a:t>absence </a:t>
            </a:r>
            <a:r>
              <a:rPr lang="en-US" dirty="0"/>
              <a:t>of such responses—or if the responses are unreliable or inappropriate—the brain’s architecture does not form as expected, which can lead to disparities in learning and behavior.</a:t>
            </a:r>
          </a:p>
        </p:txBody>
      </p:sp>
    </p:spTree>
    <p:extLst>
      <p:ext uri="{BB962C8B-B14F-4D97-AF65-F5344CB8AC3E}">
        <p14:creationId xmlns:p14="http://schemas.microsoft.com/office/powerpoint/2010/main" val="32075575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195059"/>
            <a:ext cx="11480800" cy="1265237"/>
          </a:xfrm>
        </p:spPr>
        <p:txBody>
          <a:bodyPr/>
          <a:lstStyle/>
          <a:p>
            <a:r>
              <a:rPr lang="en-US" b="1" dirty="0" smtClean="0"/>
              <a:t>IMITATION OR COPYING GAMES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Infants love to copy adults. When they imitate, they have to keep track of your actions, remember them, wait their turn, and then recall what you did. In doing so, they practice </a:t>
            </a:r>
            <a:r>
              <a:rPr lang="en-US" u="sng" dirty="0"/>
              <a:t>attention</a:t>
            </a:r>
            <a:r>
              <a:rPr lang="en-US" dirty="0"/>
              <a:t>, </a:t>
            </a:r>
            <a:r>
              <a:rPr lang="en-US" u="sng" dirty="0"/>
              <a:t>working memory</a:t>
            </a:r>
            <a:r>
              <a:rPr lang="en-US" dirty="0"/>
              <a:t>, and </a:t>
            </a:r>
            <a:r>
              <a:rPr lang="en-US" u="sng" dirty="0"/>
              <a:t>self-control</a:t>
            </a:r>
            <a:r>
              <a:rPr lang="en-US" dirty="0"/>
              <a:t>. </a:t>
            </a:r>
          </a:p>
          <a:p>
            <a:r>
              <a:rPr lang="en-US" b="1" dirty="0" smtClean="0"/>
              <a:t>These </a:t>
            </a:r>
            <a:r>
              <a:rPr lang="en-US" b="1" dirty="0"/>
              <a:t>games have a variety of forms</a:t>
            </a:r>
            <a:r>
              <a:rPr lang="en-US" dirty="0"/>
              <a:t>, from taking turns making simple gestures (e.g., waving) to organizing toys in certain ways and asking children to copy you (e.g., placing toy animals in a barnyard) or building simple buildings by putting one block on top of another and perhaps knocking them down to rebuild. </a:t>
            </a:r>
          </a:p>
          <a:p>
            <a:r>
              <a:rPr lang="en-US" b="1" dirty="0" smtClean="0"/>
              <a:t>As </a:t>
            </a:r>
            <a:r>
              <a:rPr lang="en-US" b="1" dirty="0"/>
              <a:t>infants’ skills improve</a:t>
            </a:r>
            <a:r>
              <a:rPr lang="en-US" dirty="0"/>
              <a:t>, make the patterns they copy more </a:t>
            </a:r>
            <a:r>
              <a:rPr lang="en-US" dirty="0" smtClean="0"/>
              <a:t>complicated.</a:t>
            </a:r>
          </a:p>
          <a:p>
            <a:r>
              <a:rPr lang="en-US" b="1" dirty="0" smtClean="0"/>
              <a:t>Adults </a:t>
            </a:r>
            <a:r>
              <a:rPr lang="en-US" b="1" dirty="0"/>
              <a:t>can also demonstrate </a:t>
            </a:r>
            <a:r>
              <a:rPr lang="en-US" dirty="0"/>
              <a:t>ways to play with toys, like making a toy horse gallop or rocking a baby doll. This introduces the concept of using toys as symbols for real objects.</a:t>
            </a:r>
          </a:p>
        </p:txBody>
      </p:sp>
    </p:spTree>
    <p:extLst>
      <p:ext uri="{BB962C8B-B14F-4D97-AF65-F5344CB8AC3E}">
        <p14:creationId xmlns:p14="http://schemas.microsoft.com/office/powerpoint/2010/main" val="4291190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81" y="293381"/>
            <a:ext cx="11480800" cy="1265237"/>
          </a:xfrm>
        </p:spPr>
        <p:txBody>
          <a:bodyPr/>
          <a:lstStyle/>
          <a:p>
            <a:r>
              <a:rPr lang="en-US" b="1" dirty="0" smtClean="0"/>
              <a:t>SIMPLE ROLE PLAY</a:t>
            </a:r>
            <a:endParaRPr lang="en-US" b="1" dirty="0"/>
          </a:p>
        </p:txBody>
      </p:sp>
      <p:sp>
        <p:nvSpPr>
          <p:cNvPr id="3" name="Content Placeholder 2"/>
          <p:cNvSpPr>
            <a:spLocks noGrp="1"/>
          </p:cNvSpPr>
          <p:nvPr>
            <p:ph idx="1"/>
          </p:nvPr>
        </p:nvSpPr>
        <p:spPr>
          <a:xfrm>
            <a:off x="583381" y="1727302"/>
            <a:ext cx="10938933" cy="4351338"/>
          </a:xfrm>
        </p:spPr>
        <p:txBody>
          <a:bodyPr>
            <a:normAutofit lnSpcReduction="10000"/>
          </a:bodyPr>
          <a:lstStyle/>
          <a:p>
            <a:r>
              <a:rPr lang="en-US" dirty="0"/>
              <a:t>Older children in this age range enjoy doing the tasks they see you </a:t>
            </a:r>
            <a:r>
              <a:rPr lang="en-US" dirty="0" smtClean="0"/>
              <a:t>do.</a:t>
            </a:r>
          </a:p>
          <a:p>
            <a:r>
              <a:rPr lang="en-US" b="1" dirty="0" smtClean="0"/>
              <a:t>Take </a:t>
            </a:r>
            <a:r>
              <a:rPr lang="en-US" b="1" dirty="0"/>
              <a:t>turns with any activity </a:t>
            </a:r>
            <a:r>
              <a:rPr lang="en-US" dirty="0"/>
              <a:t>that interests the child, such as sweeping the floor, picking up toys, dusting, etc. These games introduce the </a:t>
            </a:r>
            <a:r>
              <a:rPr lang="en-US" u="sng" dirty="0"/>
              <a:t>basics of imaginary play </a:t>
            </a:r>
            <a:r>
              <a:rPr lang="en-US" dirty="0"/>
              <a:t>and practice </a:t>
            </a:r>
            <a:r>
              <a:rPr lang="en-US" u="sng" dirty="0"/>
              <a:t>working memory</a:t>
            </a:r>
            <a:r>
              <a:rPr lang="en-US" dirty="0"/>
              <a:t>, </a:t>
            </a:r>
            <a:r>
              <a:rPr lang="en-US" u="sng" dirty="0"/>
              <a:t>self-control</a:t>
            </a:r>
            <a:r>
              <a:rPr lang="en-US" dirty="0"/>
              <a:t>, and </a:t>
            </a:r>
            <a:r>
              <a:rPr lang="en-US" u="sng" dirty="0"/>
              <a:t>selective attention</a:t>
            </a:r>
            <a:r>
              <a:rPr lang="en-US" dirty="0"/>
              <a:t>, because the toddler must hold the activity in mind to complete it while avoiding distractions and inhibiting the impulse to do other things. </a:t>
            </a:r>
          </a:p>
          <a:p>
            <a:r>
              <a:rPr lang="en-US" b="1" dirty="0" smtClean="0"/>
              <a:t>Children </a:t>
            </a:r>
            <a:r>
              <a:rPr lang="en-US" b="1" dirty="0"/>
              <a:t>can remember and play out </a:t>
            </a:r>
            <a:r>
              <a:rPr lang="en-US" dirty="0"/>
              <a:t>more complicated roles as they get older. They will also begin to initiate activities. Providing the necessary materials (e.g., a broom, a toy box, a </a:t>
            </a:r>
            <a:r>
              <a:rPr lang="en-US" dirty="0" smtClean="0"/>
              <a:t>dust cloth) </a:t>
            </a:r>
            <a:r>
              <a:rPr lang="en-US" dirty="0"/>
              <a:t>can help children enjoy and sustain this type of play. </a:t>
            </a:r>
          </a:p>
        </p:txBody>
      </p:sp>
    </p:spTree>
    <p:extLst>
      <p:ext uri="{BB962C8B-B14F-4D97-AF65-F5344CB8AC3E}">
        <p14:creationId xmlns:p14="http://schemas.microsoft.com/office/powerpoint/2010/main" val="2677585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303215"/>
            <a:ext cx="11480800" cy="1265237"/>
          </a:xfrm>
        </p:spPr>
        <p:txBody>
          <a:bodyPr/>
          <a:lstStyle/>
          <a:p>
            <a:r>
              <a:rPr lang="en-US" b="1" dirty="0" smtClean="0"/>
              <a:t>FINGERPLAYS</a:t>
            </a:r>
            <a:endParaRPr lang="en-US" b="1" dirty="0"/>
          </a:p>
        </p:txBody>
      </p:sp>
      <p:sp>
        <p:nvSpPr>
          <p:cNvPr id="3" name="Content Placeholder 2"/>
          <p:cNvSpPr>
            <a:spLocks noGrp="1"/>
          </p:cNvSpPr>
          <p:nvPr>
            <p:ph idx="1"/>
          </p:nvPr>
        </p:nvSpPr>
        <p:spPr/>
        <p:txBody>
          <a:bodyPr/>
          <a:lstStyle/>
          <a:p>
            <a:pPr marL="0" indent="0">
              <a:buNone/>
            </a:pPr>
            <a:r>
              <a:rPr lang="en-US" dirty="0"/>
              <a:t>Songs or chants with simple hand motions are a lot of fun for infants, and develop </a:t>
            </a:r>
            <a:r>
              <a:rPr lang="en-US" u="sng" dirty="0"/>
              <a:t>self-control</a:t>
            </a:r>
            <a:r>
              <a:rPr lang="en-US" dirty="0"/>
              <a:t> and </a:t>
            </a:r>
            <a:r>
              <a:rPr lang="en-US" u="sng" dirty="0"/>
              <a:t>working memory </a:t>
            </a:r>
            <a:r>
              <a:rPr lang="en-US" dirty="0"/>
              <a:t>as well as </a:t>
            </a:r>
            <a:r>
              <a:rPr lang="en-US" u="sng" dirty="0"/>
              <a:t>language</a:t>
            </a:r>
            <a:r>
              <a:rPr lang="en-US" dirty="0"/>
              <a:t>. Infants can learn to copy the movements to a song and, with practice, will remember the sequence. </a:t>
            </a:r>
            <a:r>
              <a:rPr lang="en-US" dirty="0" err="1"/>
              <a:t>Eensy</a:t>
            </a:r>
            <a:r>
              <a:rPr lang="en-US" dirty="0"/>
              <a:t> Weensy Spider; Where is </a:t>
            </a:r>
            <a:r>
              <a:rPr lang="en-US" dirty="0" err="1"/>
              <a:t>Thumbkin</a:t>
            </a:r>
            <a:r>
              <a:rPr lang="en-US" dirty="0"/>
              <a:t>?; and Open, Shut Them are examples, but these </a:t>
            </a:r>
            <a:r>
              <a:rPr lang="en-US" dirty="0" err="1"/>
              <a:t>fingerplays</a:t>
            </a:r>
            <a:r>
              <a:rPr lang="en-US" dirty="0"/>
              <a:t> can be found in many languages and cultures.</a:t>
            </a:r>
          </a:p>
        </p:txBody>
      </p:sp>
    </p:spTree>
    <p:extLst>
      <p:ext uri="{BB962C8B-B14F-4D97-AF65-F5344CB8AC3E}">
        <p14:creationId xmlns:p14="http://schemas.microsoft.com/office/powerpoint/2010/main" val="3294918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34387"/>
            <a:ext cx="11480800" cy="1265237"/>
          </a:xfrm>
        </p:spPr>
        <p:txBody>
          <a:bodyPr/>
          <a:lstStyle/>
          <a:p>
            <a:r>
              <a:rPr lang="en-US" b="1" dirty="0" smtClean="0"/>
              <a:t>CONVERSATIONS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Simply talking with an infant is a wonderful way to build </a:t>
            </a:r>
            <a:r>
              <a:rPr lang="en-US" u="sng" dirty="0"/>
              <a:t>attention</a:t>
            </a:r>
            <a:r>
              <a:rPr lang="en-US" dirty="0"/>
              <a:t>, </a:t>
            </a:r>
            <a:r>
              <a:rPr lang="en-US" u="sng" dirty="0"/>
              <a:t>working memory</a:t>
            </a:r>
            <a:r>
              <a:rPr lang="en-US" dirty="0"/>
              <a:t>, and </a:t>
            </a:r>
            <a:r>
              <a:rPr lang="en-US" u="sng" dirty="0"/>
              <a:t>self-control</a:t>
            </a:r>
            <a:r>
              <a:rPr lang="en-US" dirty="0"/>
              <a:t>. </a:t>
            </a:r>
          </a:p>
          <a:p>
            <a:r>
              <a:rPr lang="en-US" b="1" dirty="0" smtClean="0"/>
              <a:t>With </a:t>
            </a:r>
            <a:r>
              <a:rPr lang="en-US" b="1" dirty="0"/>
              <a:t>younger infants</a:t>
            </a:r>
            <a:r>
              <a:rPr lang="en-US" dirty="0"/>
              <a:t>, start by following the infant’s attention and naming aloud the things holding his or her attention. The infant will likely maintain his or her attention a little longer, practicing actively focusing and sustaining attention. </a:t>
            </a:r>
          </a:p>
          <a:p>
            <a:r>
              <a:rPr lang="en-US" b="1" dirty="0" smtClean="0"/>
              <a:t>As </a:t>
            </a:r>
            <a:r>
              <a:rPr lang="en-US" b="1" dirty="0"/>
              <a:t>infants get older</a:t>
            </a:r>
            <a:r>
              <a:rPr lang="en-US" dirty="0"/>
              <a:t>, pointing out and talking about interesting objects or events can help them learn to focus their attention on something the adult has identified. As babies learn language, they also develop their memory of what is said, eventually mapping words to objects and actions. n Conversations in any language besides English are also helpful. It has been found that bilingual children of many ages have better executive function skills than monolingual children, so experience using an additional language is an important skill.</a:t>
            </a:r>
          </a:p>
        </p:txBody>
      </p:sp>
    </p:spTree>
    <p:extLst>
      <p:ext uri="{BB962C8B-B14F-4D97-AF65-F5344CB8AC3E}">
        <p14:creationId xmlns:p14="http://schemas.microsoft.com/office/powerpoint/2010/main" val="1757162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322879"/>
            <a:ext cx="11480800" cy="1265237"/>
          </a:xfrm>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pPr marL="0" indent="0">
              <a:buNone/>
            </a:pPr>
            <a:r>
              <a:rPr lang="pt-BR" dirty="0"/>
              <a:t>Songs and </a:t>
            </a:r>
            <a:r>
              <a:rPr lang="pt-BR" dirty="0" smtClean="0"/>
              <a:t>games</a:t>
            </a:r>
          </a:p>
          <a:p>
            <a:r>
              <a:rPr lang="pt-BR" dirty="0" smtClean="0"/>
              <a:t>www.piercecountylibrary.org/files/library/wigglesticklesall.pdf n</a:t>
            </a:r>
          </a:p>
          <a:p>
            <a:r>
              <a:rPr lang="pt-BR" dirty="0" smtClean="0">
                <a:hlinkClick r:id="rId2"/>
              </a:rPr>
              <a:t>www.turben.com/media-library/8702756_infanttoddlerplaybook.pdf</a:t>
            </a:r>
            <a:endParaRPr lang="pt-BR" dirty="0" smtClean="0"/>
          </a:p>
          <a:p>
            <a:r>
              <a:rPr lang="pt-BR" dirty="0" smtClean="0"/>
              <a:t>www.zerotothree.org/child-development/grandparents/play-0-12-mths-final.pdf</a:t>
            </a:r>
            <a:endParaRPr lang="en-US" dirty="0"/>
          </a:p>
        </p:txBody>
      </p:sp>
    </p:spTree>
    <p:extLst>
      <p:ext uri="{BB962C8B-B14F-4D97-AF65-F5344CB8AC3E}">
        <p14:creationId xmlns:p14="http://schemas.microsoft.com/office/powerpoint/2010/main" val="4589424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EXECUTIVE FUNCTION ACTIVITIES FOR </a:t>
            </a:r>
            <a:r>
              <a:rPr lang="en-US" b="1" dirty="0" smtClean="0"/>
              <a:t>18- TO 36- </a:t>
            </a:r>
            <a:r>
              <a:rPr lang="en-US" b="1" dirty="0"/>
              <a:t>MONTH OLDS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76920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15190" y="1796128"/>
            <a:ext cx="10771785" cy="4351338"/>
          </a:xfrm>
        </p:spPr>
        <p:txBody>
          <a:bodyPr>
            <a:normAutofit fontScale="92500" lnSpcReduction="10000"/>
          </a:bodyPr>
          <a:lstStyle/>
          <a:p>
            <a:r>
              <a:rPr lang="en-US" dirty="0"/>
              <a:t>During this stage of development, children are rapidly expanding their language skills. </a:t>
            </a:r>
            <a:endParaRPr lang="en-US" dirty="0" smtClean="0"/>
          </a:p>
          <a:p>
            <a:r>
              <a:rPr lang="en-US" dirty="0" smtClean="0"/>
              <a:t>Language </a:t>
            </a:r>
            <a:r>
              <a:rPr lang="en-US" dirty="0"/>
              <a:t>plays </a:t>
            </a:r>
            <a:r>
              <a:rPr lang="en-US" dirty="0" smtClean="0"/>
              <a:t>a pivotal </a:t>
            </a:r>
            <a:r>
              <a:rPr lang="en-US" dirty="0"/>
              <a:t>role in the development of executive function and self-regulation (EF/SR), as it helps children identify their thoughts and actions, reflect on them, and make plans that they hold in mind and use. </a:t>
            </a:r>
            <a:endParaRPr lang="en-US" dirty="0" smtClean="0"/>
          </a:p>
          <a:p>
            <a:r>
              <a:rPr lang="en-US" dirty="0" smtClean="0"/>
              <a:t>Language </a:t>
            </a:r>
            <a:r>
              <a:rPr lang="en-US" dirty="0"/>
              <a:t>also helps children understand and follow increasingly complex rules—both those that regulate behavior and those that apply to simple games. </a:t>
            </a:r>
            <a:endParaRPr lang="en-US" dirty="0" smtClean="0"/>
          </a:p>
          <a:p>
            <a:r>
              <a:rPr lang="en-US" dirty="0" smtClean="0"/>
              <a:t>Additionally</a:t>
            </a:r>
            <a:r>
              <a:rPr lang="en-US" dirty="0"/>
              <a:t>, bilingualism is associated with better EF/SR, so parents who are fluent in more than one language should use those languages with their children.</a:t>
            </a:r>
          </a:p>
        </p:txBody>
      </p:sp>
    </p:spTree>
    <p:extLst>
      <p:ext uri="{BB962C8B-B14F-4D97-AF65-F5344CB8AC3E}">
        <p14:creationId xmlns:p14="http://schemas.microsoft.com/office/powerpoint/2010/main" val="12167155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165562"/>
            <a:ext cx="11480800" cy="1265237"/>
          </a:xfrm>
        </p:spPr>
        <p:txBody>
          <a:bodyPr/>
          <a:lstStyle/>
          <a:p>
            <a:r>
              <a:rPr lang="en-US" b="1" dirty="0" smtClean="0"/>
              <a:t>ACTIVE GAMES</a:t>
            </a:r>
            <a:endParaRPr lang="en-US" b="1" dirty="0"/>
          </a:p>
        </p:txBody>
      </p:sp>
      <p:sp>
        <p:nvSpPr>
          <p:cNvPr id="3" name="Content Placeholder 2"/>
          <p:cNvSpPr>
            <a:spLocks noGrp="1"/>
          </p:cNvSpPr>
          <p:nvPr>
            <p:ph idx="1"/>
          </p:nvPr>
        </p:nvSpPr>
        <p:spPr/>
        <p:txBody>
          <a:bodyPr/>
          <a:lstStyle/>
          <a:p>
            <a:pPr marL="0" indent="0">
              <a:buNone/>
            </a:pPr>
            <a:r>
              <a:rPr lang="en-US" dirty="0"/>
              <a:t>At this age, toddlers are actively developing many important physical skills, and they love physical challenges. The following activities require toddlers to focus and sustain their </a:t>
            </a:r>
            <a:r>
              <a:rPr lang="en-US" u="sng" dirty="0"/>
              <a:t>attention</a:t>
            </a:r>
            <a:r>
              <a:rPr lang="en-US" dirty="0"/>
              <a:t> on a goal, </a:t>
            </a:r>
            <a:r>
              <a:rPr lang="en-US" u="sng" dirty="0"/>
              <a:t>inhibit</a:t>
            </a:r>
            <a:r>
              <a:rPr lang="en-US" dirty="0"/>
              <a:t> unnecessary and ineffective actions, and try things in new ways if a first attempt fails. They may not always succeed, but the practice is very important. This is a learning process. Many of these activities will require frequent reminders from adult organizers, and they may not last very long!</a:t>
            </a:r>
          </a:p>
        </p:txBody>
      </p:sp>
    </p:spTree>
    <p:extLst>
      <p:ext uri="{BB962C8B-B14F-4D97-AF65-F5344CB8AC3E}">
        <p14:creationId xmlns:p14="http://schemas.microsoft.com/office/powerpoint/2010/main" val="20821835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86296"/>
            <a:ext cx="10860275" cy="4351338"/>
          </a:xfrm>
        </p:spPr>
        <p:txBody>
          <a:bodyPr/>
          <a:lstStyle/>
          <a:p>
            <a:r>
              <a:rPr lang="en-US" b="1" dirty="0"/>
              <a:t>Provide many materials and opportunities </a:t>
            </a:r>
            <a:r>
              <a:rPr lang="en-US" dirty="0"/>
              <a:t>to try new skills, such as throwing and catching balls, walking a balance beam, running up and down an incline, jumping, etc. Set up simple rules to follow for added </a:t>
            </a:r>
            <a:r>
              <a:rPr lang="en-US" u="sng" dirty="0"/>
              <a:t>working memory </a:t>
            </a:r>
            <a:r>
              <a:rPr lang="en-US" dirty="0"/>
              <a:t>and </a:t>
            </a:r>
            <a:r>
              <a:rPr lang="en-US" u="sng" dirty="0"/>
              <a:t>inhibition challenges—for </a:t>
            </a:r>
            <a:r>
              <a:rPr lang="en-US" dirty="0"/>
              <a:t>example, take turns running to a “finish line” and back</a:t>
            </a:r>
            <a:r>
              <a:rPr lang="en-US" dirty="0" smtClean="0"/>
              <a:t>.</a:t>
            </a:r>
          </a:p>
          <a:p>
            <a:r>
              <a:rPr lang="en-US" b="1" dirty="0"/>
              <a:t>Older toddlers can enjoy simple imitation games</a:t>
            </a:r>
            <a:r>
              <a:rPr lang="en-US" dirty="0"/>
              <a:t>, such as Follow the Leader, or song games like </a:t>
            </a:r>
            <a:r>
              <a:rPr lang="en-US" dirty="0" err="1"/>
              <a:t>Punchinella</a:t>
            </a:r>
            <a:r>
              <a:rPr lang="en-US" dirty="0"/>
              <a:t> or Follow, Follow (“Follow, follow, follow [child’s name], follow, follow, follow [child’s name]”—all children imitate [child]). These are great tests of </a:t>
            </a:r>
            <a:r>
              <a:rPr lang="en-US" u="sng" dirty="0"/>
              <a:t>working memory </a:t>
            </a:r>
            <a:r>
              <a:rPr lang="en-US" dirty="0"/>
              <a:t>as well as </a:t>
            </a:r>
            <a:r>
              <a:rPr lang="en-US" u="sng" dirty="0"/>
              <a:t>attention</a:t>
            </a:r>
            <a:r>
              <a:rPr lang="en-US" dirty="0"/>
              <a:t> and </a:t>
            </a:r>
            <a:r>
              <a:rPr lang="en-US" u="sng" dirty="0"/>
              <a:t>inhibition</a:t>
            </a:r>
            <a:r>
              <a:rPr lang="en-US" dirty="0"/>
              <a:t>.</a:t>
            </a:r>
          </a:p>
          <a:p>
            <a:endParaRPr lang="en-US" dirty="0"/>
          </a:p>
        </p:txBody>
      </p:sp>
    </p:spTree>
    <p:extLst>
      <p:ext uri="{BB962C8B-B14F-4D97-AF65-F5344CB8AC3E}">
        <p14:creationId xmlns:p14="http://schemas.microsoft.com/office/powerpoint/2010/main" val="271703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35458"/>
            <a:ext cx="10919268" cy="4351338"/>
          </a:xfrm>
        </p:spPr>
        <p:txBody>
          <a:bodyPr/>
          <a:lstStyle/>
          <a:p>
            <a:r>
              <a:rPr lang="en-US" b="1" dirty="0"/>
              <a:t>Games that require active inhibition </a:t>
            </a:r>
            <a:r>
              <a:rPr lang="en-US" dirty="0"/>
              <a:t>can be fun, too, like freeze dance (musical statues), although don’t expect children to “freeze” without a few reminders. Also effective are song games that require children to start and stop, or slow down and speed up, such as Jack in the Box; Popcorn; Ring Around the Rosie; or Motorboat, </a:t>
            </a:r>
            <a:r>
              <a:rPr lang="en-US" dirty="0" smtClean="0"/>
              <a:t>Motor</a:t>
            </a:r>
          </a:p>
          <a:p>
            <a:r>
              <a:rPr lang="en-US" b="1" dirty="0"/>
              <a:t>Song games with many movements are also fun</a:t>
            </a:r>
            <a:r>
              <a:rPr lang="en-US" dirty="0"/>
              <a:t>. Examples include The Hokey Pokey; Teddy Bear; I’m a Little Teapot; or Head, Shoulders, Knees, and Toes. These require children to attend to the song’s words and hold them in </a:t>
            </a:r>
            <a:r>
              <a:rPr lang="en-US" u="sng" dirty="0"/>
              <a:t>working memory</a:t>
            </a:r>
            <a:r>
              <a:rPr lang="en-US" dirty="0"/>
              <a:t>, using the song to guide their actions.</a:t>
            </a:r>
          </a:p>
          <a:p>
            <a:endParaRPr lang="en-US" dirty="0"/>
          </a:p>
        </p:txBody>
      </p:sp>
    </p:spTree>
    <p:extLst>
      <p:ext uri="{BB962C8B-B14F-4D97-AF65-F5344CB8AC3E}">
        <p14:creationId xmlns:p14="http://schemas.microsoft.com/office/powerpoint/2010/main" val="332050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94" y="499858"/>
            <a:ext cx="11480800" cy="1265237"/>
          </a:xfrm>
        </p:spPr>
        <p:txBody>
          <a:bodyPr>
            <a:normAutofit/>
          </a:bodyPr>
          <a:lstStyle/>
          <a:p>
            <a:r>
              <a:rPr lang="en-US" b="1" dirty="0"/>
              <a:t>B</a:t>
            </a:r>
            <a:r>
              <a:rPr lang="en-US" b="1" dirty="0" smtClean="0"/>
              <a:t>rain’s </a:t>
            </a:r>
            <a:r>
              <a:rPr lang="en-US" b="1" dirty="0"/>
              <a:t>capacity for change decreases with </a:t>
            </a:r>
            <a:r>
              <a:rPr lang="en-US" b="1" dirty="0" smtClean="0"/>
              <a:t>age</a:t>
            </a:r>
            <a:endParaRPr lang="en-US" b="1" dirty="0"/>
          </a:p>
        </p:txBody>
      </p:sp>
      <p:sp>
        <p:nvSpPr>
          <p:cNvPr id="3" name="Content Placeholder 2"/>
          <p:cNvSpPr>
            <a:spLocks noGrp="1"/>
          </p:cNvSpPr>
          <p:nvPr>
            <p:ph idx="1"/>
          </p:nvPr>
        </p:nvSpPr>
        <p:spPr>
          <a:xfrm>
            <a:off x="152894" y="1686438"/>
            <a:ext cx="10515600" cy="4630593"/>
          </a:xfrm>
        </p:spPr>
        <p:txBody>
          <a:bodyPr>
            <a:normAutofit fontScale="92500" lnSpcReduction="20000"/>
          </a:bodyPr>
          <a:lstStyle/>
          <a:p>
            <a:r>
              <a:rPr lang="en-US" dirty="0" smtClean="0"/>
              <a:t>The </a:t>
            </a:r>
            <a:r>
              <a:rPr lang="en-US" dirty="0"/>
              <a:t>brain is most flexible, or </a:t>
            </a:r>
            <a:r>
              <a:rPr lang="en-US" dirty="0" smtClean="0">
                <a:solidFill>
                  <a:srgbClr val="FFFF00"/>
                </a:solidFill>
                <a:effectLst>
                  <a:outerShdw blurRad="38100" dist="38100" dir="2700000" algn="tl">
                    <a:srgbClr val="000000">
                      <a:alpha val="43137"/>
                    </a:srgbClr>
                  </a:outerShdw>
                </a:effectLst>
              </a:rPr>
              <a:t>plastic</a:t>
            </a:r>
            <a:r>
              <a:rPr lang="en-US" dirty="0" smtClean="0"/>
              <a:t>, </a:t>
            </a:r>
            <a:r>
              <a:rPr lang="en-US" dirty="0"/>
              <a:t>early in life to accommodate a wide range of environments and </a:t>
            </a:r>
            <a:r>
              <a:rPr lang="en-US" dirty="0" smtClean="0"/>
              <a:t>interactions</a:t>
            </a:r>
          </a:p>
          <a:p>
            <a:r>
              <a:rPr lang="en-US" dirty="0"/>
              <a:t>A</a:t>
            </a:r>
            <a:r>
              <a:rPr lang="en-US" dirty="0" smtClean="0"/>
              <a:t>s </a:t>
            </a:r>
            <a:r>
              <a:rPr lang="en-US" dirty="0"/>
              <a:t>the maturing brain becomes more specialized to assume more complex functions, it is less capable of reorganizing and adapting to </a:t>
            </a:r>
            <a:r>
              <a:rPr lang="en-US" dirty="0" smtClean="0"/>
              <a:t>new or unexpected </a:t>
            </a:r>
            <a:r>
              <a:rPr lang="en-US" dirty="0"/>
              <a:t>challenges. </a:t>
            </a:r>
            <a:endParaRPr lang="en-US" dirty="0" smtClean="0"/>
          </a:p>
          <a:p>
            <a:r>
              <a:rPr lang="en-US" dirty="0" smtClean="0"/>
              <a:t>For </a:t>
            </a:r>
            <a:r>
              <a:rPr lang="en-US" dirty="0"/>
              <a:t>example</a:t>
            </a:r>
            <a:r>
              <a:rPr lang="en-US" dirty="0" smtClean="0"/>
              <a:t>, by </a:t>
            </a:r>
            <a:r>
              <a:rPr lang="en-US" dirty="0"/>
              <a:t>the first year, the parts of the brain that differentiate sound are becoming specialized to </a:t>
            </a:r>
            <a:r>
              <a:rPr lang="en-US" dirty="0" smtClean="0"/>
              <a:t>the mother tongue; at </a:t>
            </a:r>
            <a:r>
              <a:rPr lang="en-US" dirty="0"/>
              <a:t>the same time, the brain </a:t>
            </a:r>
            <a:r>
              <a:rPr lang="en-US" dirty="0" smtClean="0"/>
              <a:t>starts losing </a:t>
            </a:r>
            <a:r>
              <a:rPr lang="en-US" dirty="0"/>
              <a:t>the ability to recognize different sounds found in other languages. </a:t>
            </a:r>
            <a:endParaRPr lang="en-US" dirty="0" smtClean="0"/>
          </a:p>
          <a:p>
            <a:r>
              <a:rPr lang="en-US" dirty="0" smtClean="0"/>
              <a:t>“Windows</a:t>
            </a:r>
            <a:r>
              <a:rPr lang="en-US" dirty="0"/>
              <a:t>” for language learning and other skills remain open, </a:t>
            </a:r>
            <a:r>
              <a:rPr lang="en-US" dirty="0" smtClean="0"/>
              <a:t>but these </a:t>
            </a:r>
            <a:r>
              <a:rPr lang="en-US" dirty="0"/>
              <a:t>brain circuits become increasingly difficult to alter over </a:t>
            </a:r>
            <a:r>
              <a:rPr lang="en-US" dirty="0" smtClean="0"/>
              <a:t>time.</a:t>
            </a:r>
          </a:p>
          <a:p>
            <a:r>
              <a:rPr lang="en-US" dirty="0" smtClean="0"/>
              <a:t>Because of </a:t>
            </a:r>
            <a:r>
              <a:rPr lang="en-US" b="1" dirty="0" smtClean="0">
                <a:solidFill>
                  <a:srgbClr val="FFFF00"/>
                </a:solidFill>
                <a:effectLst>
                  <a:outerShdw blurRad="38100" dist="38100" dir="2700000" algn="tl">
                    <a:srgbClr val="000000">
                      <a:alpha val="43137"/>
                    </a:srgbClr>
                  </a:outerShdw>
                </a:effectLst>
              </a:rPr>
              <a:t>early plasticity </a:t>
            </a:r>
            <a:r>
              <a:rPr lang="en-US" dirty="0" smtClean="0"/>
              <a:t>it is </a:t>
            </a:r>
            <a:r>
              <a:rPr lang="en-US" dirty="0"/>
              <a:t>easier and more effective to influence a baby’s developing brain architecture than to rewire parts of its circuitry in the adult years</a:t>
            </a:r>
            <a:r>
              <a:rPr lang="en-US" dirty="0" smtClean="0"/>
              <a:t>. “A stich in time saves nine.”</a:t>
            </a:r>
            <a:endParaRPr lang="en-US" dirty="0"/>
          </a:p>
        </p:txBody>
      </p:sp>
    </p:spTree>
    <p:extLst>
      <p:ext uri="{BB962C8B-B14F-4D97-AF65-F5344CB8AC3E}">
        <p14:creationId xmlns:p14="http://schemas.microsoft.com/office/powerpoint/2010/main" val="2742922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14724"/>
            <a:ext cx="11480800" cy="1265237"/>
          </a:xfrm>
        </p:spPr>
        <p:txBody>
          <a:bodyPr/>
          <a:lstStyle/>
          <a:p>
            <a:r>
              <a:rPr lang="en-US" b="1" dirty="0" smtClean="0"/>
              <a:t>CONVERSATION AND STORYTELLING</a:t>
            </a:r>
            <a:endParaRPr lang="en-US" b="1" dirty="0"/>
          </a:p>
        </p:txBody>
      </p:sp>
      <p:sp>
        <p:nvSpPr>
          <p:cNvPr id="3" name="Content Placeholder 2"/>
          <p:cNvSpPr>
            <a:spLocks noGrp="1"/>
          </p:cNvSpPr>
          <p:nvPr>
            <p:ph idx="1"/>
          </p:nvPr>
        </p:nvSpPr>
        <p:spPr/>
        <p:txBody>
          <a:bodyPr/>
          <a:lstStyle/>
          <a:p>
            <a:r>
              <a:rPr lang="en-US" dirty="0"/>
              <a:t>As children develop more spoken language skills, they can begin to engage actively in conversation with adults and tell simple </a:t>
            </a:r>
            <a:r>
              <a:rPr lang="en-US" dirty="0" smtClean="0"/>
              <a:t>stories.</a:t>
            </a:r>
          </a:p>
          <a:p>
            <a:pPr marL="0" indent="0">
              <a:buNone/>
            </a:pPr>
            <a:endParaRPr lang="en-US" dirty="0" smtClean="0"/>
          </a:p>
          <a:p>
            <a:r>
              <a:rPr lang="en-US" b="1" dirty="0" smtClean="0"/>
              <a:t>Simply </a:t>
            </a:r>
            <a:r>
              <a:rPr lang="en-US" b="1" dirty="0"/>
              <a:t>watching and narrating their play </a:t>
            </a:r>
            <a:r>
              <a:rPr lang="en-US" dirty="0"/>
              <a:t>can be a great way to help very young children understand how language can describe their actions. As children get older, questions can be added, such as “What will you do next?” or “I see you want to put the ball inside the jar. Is there another way to do that?” These comments help children pause to reflect on what they are trying to do, how what they have tried has worked, and how to plan their next move.</a:t>
            </a:r>
          </a:p>
        </p:txBody>
      </p:sp>
    </p:spTree>
    <p:extLst>
      <p:ext uri="{BB962C8B-B14F-4D97-AF65-F5344CB8AC3E}">
        <p14:creationId xmlns:p14="http://schemas.microsoft.com/office/powerpoint/2010/main" val="1598231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Telling </a:t>
            </a:r>
            <a:r>
              <a:rPr lang="en-US" b="1" dirty="0"/>
              <a:t>stories about shared events </a:t>
            </a:r>
            <a:r>
              <a:rPr lang="en-US" dirty="0"/>
              <a:t>can be a great way to reflect on these experiences. The experience must be held in </a:t>
            </a:r>
            <a:r>
              <a:rPr lang="en-US" u="sng" dirty="0"/>
              <a:t>working memory </a:t>
            </a:r>
            <a:r>
              <a:rPr lang="en-US" dirty="0"/>
              <a:t>while the child considers the order in which things happened, why things happened the way they did, and what the experience meant. These stories can also be written or drawn into simple books and revisited. </a:t>
            </a:r>
          </a:p>
          <a:p>
            <a:r>
              <a:rPr lang="en-US" b="1" dirty="0" smtClean="0"/>
              <a:t>Talking </a:t>
            </a:r>
            <a:r>
              <a:rPr lang="en-US" b="1" dirty="0"/>
              <a:t>about feelings </a:t>
            </a:r>
            <a:r>
              <a:rPr lang="en-US" dirty="0"/>
              <a:t>is also important, either by labeling children’s feelings as they are noticed (“It looks like you are really angry right now”) or by telling the story of a time a child became upset. By giving children language to reflect on their feelings, these conversations can support the development of </a:t>
            </a:r>
            <a:r>
              <a:rPr lang="en-US" u="sng" dirty="0"/>
              <a:t>emotional regulation</a:t>
            </a:r>
            <a:r>
              <a:rPr lang="en-US" dirty="0"/>
              <a:t>, which is essential for engaging executive function.</a:t>
            </a:r>
          </a:p>
        </p:txBody>
      </p:sp>
    </p:spTree>
    <p:extLst>
      <p:ext uri="{BB962C8B-B14F-4D97-AF65-F5344CB8AC3E}">
        <p14:creationId xmlns:p14="http://schemas.microsoft.com/office/powerpoint/2010/main" val="3510985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185226"/>
            <a:ext cx="11480800" cy="1265237"/>
          </a:xfrm>
        </p:spPr>
        <p:txBody>
          <a:bodyPr/>
          <a:lstStyle/>
          <a:p>
            <a:r>
              <a:rPr lang="en-US" b="1" dirty="0" smtClean="0"/>
              <a:t>MATCHING/SORTING GAMES</a:t>
            </a:r>
            <a:endParaRPr lang="en-US" b="1" dirty="0"/>
          </a:p>
        </p:txBody>
      </p:sp>
      <p:sp>
        <p:nvSpPr>
          <p:cNvPr id="3" name="Content Placeholder 2"/>
          <p:cNvSpPr>
            <a:spLocks noGrp="1"/>
          </p:cNvSpPr>
          <p:nvPr>
            <p:ph idx="1"/>
          </p:nvPr>
        </p:nvSpPr>
        <p:spPr/>
        <p:txBody>
          <a:bodyPr/>
          <a:lstStyle/>
          <a:p>
            <a:r>
              <a:rPr lang="en-US" dirty="0"/>
              <a:t>Children this age are able to play simple matching and sorting games, which require children to understand the rule that organizes the activity (sorting by shape, color, size, etc.), hold the rule in mind, and follow it. </a:t>
            </a:r>
          </a:p>
          <a:p>
            <a:r>
              <a:rPr lang="en-US" b="1" dirty="0" smtClean="0"/>
              <a:t>Ask </a:t>
            </a:r>
            <a:r>
              <a:rPr lang="en-US" b="1" dirty="0"/>
              <a:t>children to play a sorting game </a:t>
            </a:r>
            <a:r>
              <a:rPr lang="en-US" dirty="0"/>
              <a:t>in which you take turns sorting objects by size, shape, or color.</a:t>
            </a:r>
          </a:p>
        </p:txBody>
      </p:sp>
    </p:spTree>
    <p:extLst>
      <p:ext uri="{BB962C8B-B14F-4D97-AF65-F5344CB8AC3E}">
        <p14:creationId xmlns:p14="http://schemas.microsoft.com/office/powerpoint/2010/main" val="5553735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15792"/>
            <a:ext cx="10732456" cy="4351338"/>
          </a:xfrm>
        </p:spPr>
        <p:txBody>
          <a:bodyPr/>
          <a:lstStyle/>
          <a:p>
            <a:r>
              <a:rPr lang="en-US" b="1" dirty="0"/>
              <a:t>Engage older toddlers in a silly sorting game</a:t>
            </a:r>
            <a:r>
              <a:rPr lang="en-US" dirty="0"/>
              <a:t>, such as putting small shapes in a big bucket and big shapes in a small bucket. Children tend to put like with like, so a change is challenging, requiring them to inhibit the expected action and engage their selective attention and working memory. </a:t>
            </a:r>
          </a:p>
          <a:p>
            <a:r>
              <a:rPr lang="en-US" b="1" dirty="0" smtClean="0"/>
              <a:t>As </a:t>
            </a:r>
            <a:r>
              <a:rPr lang="en-US" b="1" dirty="0"/>
              <a:t>they get older, toddlers also start to enjoy simple puzzles</a:t>
            </a:r>
            <a:r>
              <a:rPr lang="en-US" dirty="0"/>
              <a:t>, which require attention to shapes and colors. Adults can ask children to think about what shape or color they need, where they might put a certain piece, or where they might put the piece if it doesn’t fit, thereby exercising the child’s reflection and planning skills.</a:t>
            </a:r>
          </a:p>
        </p:txBody>
      </p:sp>
    </p:spTree>
    <p:extLst>
      <p:ext uri="{BB962C8B-B14F-4D97-AF65-F5344CB8AC3E}">
        <p14:creationId xmlns:p14="http://schemas.microsoft.com/office/powerpoint/2010/main" val="5659713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54053"/>
            <a:ext cx="11480800" cy="1265237"/>
          </a:xfrm>
        </p:spPr>
        <p:txBody>
          <a:bodyPr/>
          <a:lstStyle/>
          <a:p>
            <a:r>
              <a:rPr lang="en-US" b="1" dirty="0" smtClean="0"/>
              <a:t>IMAGINARY PLAY</a:t>
            </a:r>
            <a:endParaRPr lang="en-US" b="1" dirty="0"/>
          </a:p>
        </p:txBody>
      </p:sp>
      <p:sp>
        <p:nvSpPr>
          <p:cNvPr id="3" name="Content Placeholder 2"/>
          <p:cNvSpPr>
            <a:spLocks noGrp="1"/>
          </p:cNvSpPr>
          <p:nvPr>
            <p:ph idx="1"/>
          </p:nvPr>
        </p:nvSpPr>
        <p:spPr/>
        <p:txBody>
          <a:bodyPr>
            <a:normAutofit/>
          </a:bodyPr>
          <a:lstStyle/>
          <a:p>
            <a:pPr marL="0" indent="0">
              <a:buNone/>
            </a:pPr>
            <a:r>
              <a:rPr lang="en-US" dirty="0"/>
              <a:t>Toddlers are beginning to develop the capacity for simple imaginary play. Often, toddlers imitate adult actions using objects that they have available (such as sweeping with a broom or pretending to cook with a pot). When they reach this age, these actions are not simply imitative, but can be sustained and show signs of simple imaginary play plots. For example, after “cooking” in the pot, the child will put the pot on the table and pretend to eat. </a:t>
            </a:r>
          </a:p>
        </p:txBody>
      </p:sp>
    </p:spTree>
    <p:extLst>
      <p:ext uri="{BB962C8B-B14F-4D97-AF65-F5344CB8AC3E}">
        <p14:creationId xmlns:p14="http://schemas.microsoft.com/office/powerpoint/2010/main" val="403055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9436" y="1845289"/>
            <a:ext cx="10683294" cy="4351338"/>
          </a:xfrm>
        </p:spPr>
        <p:txBody>
          <a:bodyPr/>
          <a:lstStyle/>
          <a:p>
            <a:r>
              <a:rPr lang="en-US" b="1" dirty="0" smtClean="0"/>
              <a:t>Ask </a:t>
            </a:r>
            <a:r>
              <a:rPr lang="en-US" b="1" dirty="0"/>
              <a:t>children questions </a:t>
            </a:r>
            <a:r>
              <a:rPr lang="en-US" dirty="0"/>
              <a:t>about what they are doing. Narrate the things you see happening. </a:t>
            </a:r>
          </a:p>
          <a:p>
            <a:r>
              <a:rPr lang="en-US" b="1" dirty="0" smtClean="0"/>
              <a:t>Play </a:t>
            </a:r>
            <a:r>
              <a:rPr lang="en-US" b="1" dirty="0"/>
              <a:t>along with the child</a:t>
            </a:r>
            <a:r>
              <a:rPr lang="en-US" dirty="0"/>
              <a:t>, and let the child direct the play. Give the child a chance to tell you what role you should play and how you should do it. Regulating the behavior of others is an important way that children develop their own self-regulation skills. </a:t>
            </a:r>
          </a:p>
          <a:p>
            <a:r>
              <a:rPr lang="en-US" b="1" dirty="0" smtClean="0"/>
              <a:t>Provide </a:t>
            </a:r>
            <a:r>
              <a:rPr lang="en-US" b="1" dirty="0"/>
              <a:t>a variety </a:t>
            </a:r>
            <a:r>
              <a:rPr lang="en-US" dirty="0"/>
              <a:t>of familiar household objects, toys, and clothing items to encourage children’s imaginary play.</a:t>
            </a:r>
          </a:p>
        </p:txBody>
      </p:sp>
    </p:spTree>
    <p:extLst>
      <p:ext uri="{BB962C8B-B14F-4D97-AF65-F5344CB8AC3E}">
        <p14:creationId xmlns:p14="http://schemas.microsoft.com/office/powerpoint/2010/main" val="17367112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24556"/>
            <a:ext cx="11480800" cy="1265237"/>
          </a:xfrm>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r>
              <a:rPr lang="en-US" dirty="0" smtClean="0"/>
              <a:t>Music </a:t>
            </a:r>
          </a:p>
          <a:p>
            <a:pPr marL="0" indent="0">
              <a:buNone/>
            </a:pPr>
            <a:r>
              <a:rPr lang="en-US" dirty="0" smtClean="0"/>
              <a:t>fun.familyeducation.com/toddler/music/37371.html </a:t>
            </a:r>
          </a:p>
          <a:p>
            <a:r>
              <a:rPr lang="en-US" dirty="0" smtClean="0"/>
              <a:t>Other </a:t>
            </a:r>
            <a:r>
              <a:rPr lang="en-US" dirty="0"/>
              <a:t>activities </a:t>
            </a:r>
          </a:p>
          <a:p>
            <a:pPr marL="0" indent="0">
              <a:buNone/>
            </a:pPr>
            <a:r>
              <a:rPr lang="en-US" dirty="0" smtClean="0"/>
              <a:t>www.zerotothree.org/child-development</a:t>
            </a:r>
            <a:r>
              <a:rPr lang="en-US" dirty="0"/>
              <a:t>/ grandparents/play-12-24-final.pdf n www.zerotothree.org/child-development/ grandparents/play-24-36-final.pdf </a:t>
            </a:r>
            <a:endParaRPr lang="en-US" dirty="0" smtClean="0"/>
          </a:p>
          <a:p>
            <a:r>
              <a:rPr lang="en-US" dirty="0" smtClean="0"/>
              <a:t>Pretend </a:t>
            </a:r>
            <a:r>
              <a:rPr lang="en-US" dirty="0"/>
              <a:t>play suggestions </a:t>
            </a:r>
          </a:p>
          <a:p>
            <a:pPr marL="0" indent="0">
              <a:buNone/>
            </a:pPr>
            <a:r>
              <a:rPr lang="en-US" dirty="0" smtClean="0"/>
              <a:t>www.mindinthemaking.org/wp-content</a:t>
            </a:r>
            <a:r>
              <a:rPr lang="en-US" dirty="0"/>
              <a:t>/ uploads/2014/10/PFL-playing-with-householditems.pdf</a:t>
            </a:r>
          </a:p>
        </p:txBody>
      </p:sp>
    </p:spTree>
    <p:extLst>
      <p:ext uri="{BB962C8B-B14F-4D97-AF65-F5344CB8AC3E}">
        <p14:creationId xmlns:p14="http://schemas.microsoft.com/office/powerpoint/2010/main" val="35141552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372040"/>
            <a:ext cx="10591526" cy="1265237"/>
          </a:xfrm>
        </p:spPr>
        <p:txBody>
          <a:bodyPr>
            <a:normAutofit fontScale="90000"/>
          </a:bodyPr>
          <a:lstStyle/>
          <a:p>
            <a:r>
              <a:rPr lang="en-US" b="1" dirty="0" smtClean="0"/>
              <a:t>EXECUTIVE FUNCTION ACTIVITIES FOR 3- TO 5- YEAR OLDS</a:t>
            </a:r>
            <a:endParaRPr lang="en-US" b="1" dirty="0"/>
          </a:p>
        </p:txBody>
      </p:sp>
      <p:sp>
        <p:nvSpPr>
          <p:cNvPr id="3" name="Content Placeholder 2"/>
          <p:cNvSpPr>
            <a:spLocks noGrp="1"/>
          </p:cNvSpPr>
          <p:nvPr>
            <p:ph idx="1"/>
          </p:nvPr>
        </p:nvSpPr>
        <p:spPr/>
        <p:txBody>
          <a:bodyPr/>
          <a:lstStyle/>
          <a:p>
            <a:pPr marL="0" indent="0">
              <a:buNone/>
            </a:pPr>
            <a:r>
              <a:rPr lang="en-US" dirty="0"/>
              <a:t>Children’s executive function and </a:t>
            </a:r>
            <a:r>
              <a:rPr lang="en-US" dirty="0" smtClean="0"/>
              <a:t>self-regulation </a:t>
            </a:r>
            <a:r>
              <a:rPr lang="en-US" dirty="0"/>
              <a:t>skills grow at a fast pace during this period, so it is important to adapt activities to match the skills of each child. Younger children need a lot of support in learning rules and structures, while older children can be more independent. Ultimately, the goal is to shift children away from relying on adult regulation, so when the child seems ready, try to reduce the support you provide.</a:t>
            </a:r>
          </a:p>
        </p:txBody>
      </p:sp>
    </p:spTree>
    <p:extLst>
      <p:ext uri="{BB962C8B-B14F-4D97-AF65-F5344CB8AC3E}">
        <p14:creationId xmlns:p14="http://schemas.microsoft.com/office/powerpoint/2010/main" val="1819972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44220"/>
            <a:ext cx="11480800" cy="1265237"/>
          </a:xfrm>
        </p:spPr>
        <p:txBody>
          <a:bodyPr/>
          <a:lstStyle/>
          <a:p>
            <a:r>
              <a:rPr lang="en-US" b="1" dirty="0" smtClean="0"/>
              <a:t>IMAGINARY PLAY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During intentional imaginary play, children develop rules to guide their actions in playing roles. They also hold complex ideas in mind and shape their actions to follow these rules, inhibiting impulses or actions that don’t fit the “role.” </a:t>
            </a:r>
            <a:endParaRPr lang="en-US" dirty="0" smtClean="0"/>
          </a:p>
          <a:p>
            <a:r>
              <a:rPr lang="en-US" dirty="0" smtClean="0"/>
              <a:t>Players </a:t>
            </a:r>
            <a:r>
              <a:rPr lang="en-US" dirty="0"/>
              <a:t>often take ideas from their own lives, such as going to the doctor’s office. They might act “sick,” be examined by the doctor, and receive a shot. The “doctor” talks and acts like a doctor (calm and reassuring), the “sick child” talks and acts like a sick child (sad and scared), and the child in the role of “parent” talks and acts like a concerned parent (worried and caring). </a:t>
            </a:r>
            <a:endParaRPr lang="en-US" dirty="0" smtClean="0"/>
          </a:p>
          <a:p>
            <a:r>
              <a:rPr lang="en-US" dirty="0" smtClean="0"/>
              <a:t>While </a:t>
            </a:r>
            <a:r>
              <a:rPr lang="en-US" dirty="0"/>
              <a:t>younger children tend to play alone or in parallel, children in this age range are learning to play cooperatively and often regulate each other’s behavior—an important step in developing self-regulation. </a:t>
            </a:r>
            <a:endParaRPr lang="en-US" dirty="0" smtClean="0"/>
          </a:p>
        </p:txBody>
      </p:sp>
    </p:spTree>
    <p:extLst>
      <p:ext uri="{BB962C8B-B14F-4D97-AF65-F5344CB8AC3E}">
        <p14:creationId xmlns:p14="http://schemas.microsoft.com/office/powerpoint/2010/main" val="27011145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83549"/>
            <a:ext cx="11480800" cy="1265237"/>
          </a:xfrm>
        </p:spPr>
        <p:txBody>
          <a:bodyPr/>
          <a:lstStyle/>
          <a:p>
            <a:r>
              <a:rPr lang="en-US" b="1" dirty="0"/>
              <a:t>Ways to support high-level imaginary play</a:t>
            </a:r>
          </a:p>
        </p:txBody>
      </p:sp>
      <p:sp>
        <p:nvSpPr>
          <p:cNvPr id="3" name="Content Placeholder 2"/>
          <p:cNvSpPr>
            <a:spLocks noGrp="1"/>
          </p:cNvSpPr>
          <p:nvPr>
            <p:ph idx="1"/>
          </p:nvPr>
        </p:nvSpPr>
        <p:spPr/>
        <p:txBody>
          <a:bodyPr>
            <a:normAutofit/>
          </a:bodyPr>
          <a:lstStyle/>
          <a:p>
            <a:r>
              <a:rPr lang="en-US" b="1" dirty="0" smtClean="0"/>
              <a:t>Read </a:t>
            </a:r>
            <a:r>
              <a:rPr lang="en-US" b="1" dirty="0"/>
              <a:t>books, go on field trips, and use videos </a:t>
            </a:r>
            <a:r>
              <a:rPr lang="en-US" dirty="0"/>
              <a:t>to make sure that children know enough about the scenario and roles to support pretend play. </a:t>
            </a:r>
          </a:p>
          <a:p>
            <a:r>
              <a:rPr lang="en-US" b="1" dirty="0" smtClean="0"/>
              <a:t>Provide </a:t>
            </a:r>
            <a:r>
              <a:rPr lang="en-US" b="1" dirty="0"/>
              <a:t>a varied set of props and toys </a:t>
            </a:r>
            <a:r>
              <a:rPr lang="en-US" dirty="0"/>
              <a:t>to encourage this type of play. Younger preschoolers may need more realistic props to get the play started (e.g., toy medical kits), while older children can re-purpose other things to turn them into play props (e.g., paper towel tube that is used as a cast for a “broken arm”). </a:t>
            </a:r>
            <a:r>
              <a:rPr lang="en-US" dirty="0" smtClean="0"/>
              <a:t>Reusing </a:t>
            </a:r>
            <a:r>
              <a:rPr lang="en-US" dirty="0"/>
              <a:t>familiar objects in a new way also practices cognitive flexibility. </a:t>
            </a:r>
          </a:p>
        </p:txBody>
      </p:sp>
    </p:spTree>
    <p:extLst>
      <p:ext uri="{BB962C8B-B14F-4D97-AF65-F5344CB8AC3E}">
        <p14:creationId xmlns:p14="http://schemas.microsoft.com/office/powerpoint/2010/main" val="255017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46y5eh11fhgw3ve3ytpwxt9r-wpengine.netdna-ssl.com/wp-content/uploads/2016/05/HCDC_Levitt-Plasticity-Curve_SH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91" y="286327"/>
            <a:ext cx="10584873" cy="62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2706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Allow children to make their own play props</a:t>
            </a:r>
            <a:r>
              <a:rPr lang="en-US" dirty="0"/>
              <a:t>. Children must determine what is needed, hold this information in mind, and then follow through without getting distracted. They also exercise selective attention, working memory, and planning. If the original plans don’t work out, children need to adjust their ideas and try again, challenging their cognitive flexibility. </a:t>
            </a:r>
          </a:p>
          <a:p>
            <a:r>
              <a:rPr lang="en-US" b="1" dirty="0"/>
              <a:t>Play plans can be a good way to organize play</a:t>
            </a:r>
            <a:r>
              <a:rPr lang="en-US" dirty="0"/>
              <a:t>, as shown by one early education program designed to build self-regulation, Tools of the Mind. Children decide who they are going to be and what they are going to do before they start playing, and then draw their plan on paper. Planning means that children think first and then act, thus practicing inhibitory control. Planning play in a group also encourages children to plan together, hold these plans in mind, and apply them during the activity. It encourages social problem solving, as well as oral language.</a:t>
            </a:r>
          </a:p>
        </p:txBody>
      </p:sp>
    </p:spTree>
    <p:extLst>
      <p:ext uri="{BB962C8B-B14F-4D97-AF65-F5344CB8AC3E}">
        <p14:creationId xmlns:p14="http://schemas.microsoft.com/office/powerpoint/2010/main" val="17801596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14724"/>
            <a:ext cx="11480800" cy="1265237"/>
          </a:xfrm>
        </p:spPr>
        <p:txBody>
          <a:bodyPr/>
          <a:lstStyle/>
          <a:p>
            <a:r>
              <a:rPr lang="en-US" b="1" dirty="0" smtClean="0"/>
              <a:t>STORYTELLING</a:t>
            </a:r>
            <a:endParaRPr lang="en-US" b="1" dirty="0"/>
          </a:p>
        </p:txBody>
      </p:sp>
      <p:sp>
        <p:nvSpPr>
          <p:cNvPr id="3" name="Content Placeholder 2"/>
          <p:cNvSpPr>
            <a:spLocks noGrp="1"/>
          </p:cNvSpPr>
          <p:nvPr>
            <p:ph idx="1"/>
          </p:nvPr>
        </p:nvSpPr>
        <p:spPr/>
        <p:txBody>
          <a:bodyPr/>
          <a:lstStyle/>
          <a:p>
            <a:pPr marL="0" indent="0">
              <a:buNone/>
            </a:pPr>
            <a:r>
              <a:rPr lang="en-US" dirty="0"/>
              <a:t>Children love to tell stories. Their early stories tend to be a series of events, each one related to the one before, but lacking any larger structure. With practice, children develop more complex and organized plots. As the complexity of the storytelling grows, children practice holding and manipulating information in working memory. </a:t>
            </a:r>
          </a:p>
        </p:txBody>
      </p:sp>
    </p:spTree>
    <p:extLst>
      <p:ext uri="{BB962C8B-B14F-4D97-AF65-F5344CB8AC3E}">
        <p14:creationId xmlns:p14="http://schemas.microsoft.com/office/powerpoint/2010/main" val="11891271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52" y="69568"/>
            <a:ext cx="11480800" cy="1265237"/>
          </a:xfrm>
        </p:spPr>
        <p:txBody>
          <a:bodyPr/>
          <a:lstStyle/>
          <a:p>
            <a:r>
              <a:rPr lang="en-US" b="1" dirty="0" smtClean="0"/>
              <a:t>Ways to support storytelling</a:t>
            </a:r>
            <a:endParaRPr lang="en-US" b="1" dirty="0"/>
          </a:p>
        </p:txBody>
      </p:sp>
      <p:sp>
        <p:nvSpPr>
          <p:cNvPr id="3" name="Content Placeholder 2"/>
          <p:cNvSpPr>
            <a:spLocks noGrp="1"/>
          </p:cNvSpPr>
          <p:nvPr>
            <p:ph idx="1"/>
          </p:nvPr>
        </p:nvSpPr>
        <p:spPr>
          <a:xfrm>
            <a:off x="112252" y="1452792"/>
            <a:ext cx="10515600" cy="5052290"/>
          </a:xfrm>
        </p:spPr>
        <p:txBody>
          <a:bodyPr>
            <a:normAutofit fontScale="92500" lnSpcReduction="10000"/>
          </a:bodyPr>
          <a:lstStyle/>
          <a:p>
            <a:r>
              <a:rPr lang="en-US" b="1" dirty="0" smtClean="0"/>
              <a:t>Encourage </a:t>
            </a:r>
            <a:r>
              <a:rPr lang="en-US" b="1" dirty="0"/>
              <a:t>children to tell you stories</a:t>
            </a:r>
            <a:r>
              <a:rPr lang="en-US" dirty="0"/>
              <a:t>, and write them down to read with the child. Children can also make pictures and create their own books. Revisiting the story, either by reviewing pictures or words, supports more intentional organization and greater elaboration. </a:t>
            </a:r>
            <a:endParaRPr lang="en-US" dirty="0" smtClean="0"/>
          </a:p>
          <a:p>
            <a:r>
              <a:rPr lang="en-US" b="1" dirty="0" smtClean="0"/>
              <a:t>Tell </a:t>
            </a:r>
            <a:r>
              <a:rPr lang="en-US" b="1" dirty="0"/>
              <a:t>group stories. </a:t>
            </a:r>
            <a:r>
              <a:rPr lang="en-US" dirty="0"/>
              <a:t>One child starts the story, and each person in the group adds something to it. Children need to pay attention to each other, reflect on possible plot twists, and tailor their additions to fit the plot, thereby challenging their attention, working memory, and self-control. </a:t>
            </a:r>
          </a:p>
          <a:p>
            <a:r>
              <a:rPr lang="en-US" b="1" dirty="0" smtClean="0"/>
              <a:t>Have </a:t>
            </a:r>
            <a:r>
              <a:rPr lang="en-US" b="1" dirty="0"/>
              <a:t>children act out stories they have written</a:t>
            </a:r>
            <a:r>
              <a:rPr lang="en-US" dirty="0"/>
              <a:t>. The story provides a structure that guides children’s actions and requires them to attend to the story and follow it, while inhibiting their impulse to create a new </a:t>
            </a:r>
            <a:r>
              <a:rPr lang="en-US" dirty="0" smtClean="0"/>
              <a:t>plot.</a:t>
            </a:r>
          </a:p>
          <a:p>
            <a:r>
              <a:rPr lang="en-US" b="1" dirty="0" smtClean="0"/>
              <a:t>Bilingual </a:t>
            </a:r>
            <a:r>
              <a:rPr lang="en-US" b="1" dirty="0"/>
              <a:t>families can tell stories in their home language. </a:t>
            </a:r>
            <a:r>
              <a:rPr lang="en-US" dirty="0"/>
              <a:t>Research indicates that bilingualism can benefit a variety of executive function skills in children of all ages, so fostering fluency in a second language is valuable.</a:t>
            </a:r>
          </a:p>
        </p:txBody>
      </p:sp>
    </p:spTree>
    <p:extLst>
      <p:ext uri="{BB962C8B-B14F-4D97-AF65-F5344CB8AC3E}">
        <p14:creationId xmlns:p14="http://schemas.microsoft.com/office/powerpoint/2010/main" val="38768156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03" y="237305"/>
            <a:ext cx="10818091" cy="1325563"/>
          </a:xfrm>
        </p:spPr>
        <p:txBody>
          <a:bodyPr/>
          <a:lstStyle/>
          <a:p>
            <a:r>
              <a:rPr lang="en-US" b="1" dirty="0" smtClean="0"/>
              <a:t>MOVEMENT CHALLENGES: SONGS AND GAMES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demands of songs and movement games support executive function because children have to move to a specific rhythm and synchronize words to actions and the music. All of these tasks contribute to inhibitory control and working memory. It is important that these songs and games become increasingly complex to interest and challenge children as they develop more self-regulation skills. </a:t>
            </a:r>
          </a:p>
          <a:p>
            <a:r>
              <a:rPr lang="en-US" b="1" dirty="0" smtClean="0"/>
              <a:t>Provide </a:t>
            </a:r>
            <a:r>
              <a:rPr lang="en-US" b="1" dirty="0"/>
              <a:t>many opportunities </a:t>
            </a:r>
            <a:r>
              <a:rPr lang="en-US" dirty="0"/>
              <a:t>for children to test themselves physically through access to materials such as climbing structures, balance beams, seesaws, etc. Setting challenges for children—such as obstacle courses and games that encourage complex motions (skipping, balancing, etc.)—can also be fun. When children are trying new and difficult activities, they need to focus attention, monitor and adjust their actions, and persist to achieve a goal. </a:t>
            </a:r>
          </a:p>
        </p:txBody>
      </p:sp>
    </p:spTree>
    <p:extLst>
      <p:ext uri="{BB962C8B-B14F-4D97-AF65-F5344CB8AC3E}">
        <p14:creationId xmlns:p14="http://schemas.microsoft.com/office/powerpoint/2010/main" val="27568540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86296"/>
            <a:ext cx="10830778" cy="4351338"/>
          </a:xfrm>
        </p:spPr>
        <p:txBody>
          <a:bodyPr>
            <a:normAutofit fontScale="85000" lnSpcReduction="20000"/>
          </a:bodyPr>
          <a:lstStyle/>
          <a:p>
            <a:r>
              <a:rPr lang="en-US" b="1" dirty="0"/>
              <a:t>Encourage attention control through quieter activities </a:t>
            </a:r>
            <a:r>
              <a:rPr lang="en-US" dirty="0"/>
              <a:t>that require children to reduce stimulation and focus attention—such as using a balance beam or yoga poses that include slow breathing. </a:t>
            </a:r>
          </a:p>
          <a:p>
            <a:r>
              <a:rPr lang="en-US" b="1" dirty="0"/>
              <a:t>Play some music </a:t>
            </a:r>
            <a:r>
              <a:rPr lang="en-US" dirty="0"/>
              <a:t>and have children dance really fast, then really slowly. Freeze dance is also fun, and it can be made more difficult by asking children to freeze in particular positions. (Tools of the Mind uses stick-figure pictures to direct children.) When the music stops, children must inhibit action and shift their attention to the picture to imitate the shape depicted. </a:t>
            </a:r>
          </a:p>
          <a:p>
            <a:r>
              <a:rPr lang="en-US" b="1" dirty="0"/>
              <a:t>Songs that repeat and add on </a:t>
            </a:r>
            <a:r>
              <a:rPr lang="en-US" dirty="0"/>
              <a:t>to earlier sections (either through words or motions) are a great challenge to working memory, such as the motions to She’ll Be Coming ’Round the Mountain, the words to Bought Me a Cat, and backward-counting songs, such as Five Green and Speckled Frogs and songs repeating a long list (the Alphabet Song). </a:t>
            </a:r>
          </a:p>
          <a:p>
            <a:r>
              <a:rPr lang="en-US" b="1" dirty="0"/>
              <a:t>Traditional song games</a:t>
            </a:r>
            <a:r>
              <a:rPr lang="en-US" dirty="0"/>
              <a:t>, like Circle ’Round the Zero are also fun. Complex actions, including finding partners, must be accomplished without becoming distracted.</a:t>
            </a:r>
          </a:p>
        </p:txBody>
      </p:sp>
    </p:spTree>
    <p:extLst>
      <p:ext uri="{BB962C8B-B14F-4D97-AF65-F5344CB8AC3E}">
        <p14:creationId xmlns:p14="http://schemas.microsoft.com/office/powerpoint/2010/main" val="9936795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26" y="65097"/>
            <a:ext cx="11480800" cy="1265237"/>
          </a:xfrm>
        </p:spPr>
        <p:txBody>
          <a:bodyPr/>
          <a:lstStyle/>
          <a:p>
            <a:r>
              <a:rPr lang="en-US" b="1" dirty="0" smtClean="0"/>
              <a:t>QUIET GAMES AND OTHER ACTIVITIES</a:t>
            </a:r>
            <a:endParaRPr lang="en-US" b="1" dirty="0"/>
          </a:p>
        </p:txBody>
      </p:sp>
      <p:sp>
        <p:nvSpPr>
          <p:cNvPr id="3" name="Content Placeholder 2"/>
          <p:cNvSpPr>
            <a:spLocks noGrp="1"/>
          </p:cNvSpPr>
          <p:nvPr>
            <p:ph idx="1"/>
          </p:nvPr>
        </p:nvSpPr>
        <p:spPr>
          <a:xfrm>
            <a:off x="-6555" y="1330334"/>
            <a:ext cx="10515600" cy="5273963"/>
          </a:xfrm>
        </p:spPr>
        <p:txBody>
          <a:bodyPr>
            <a:normAutofit fontScale="92500" lnSpcReduction="10000"/>
          </a:bodyPr>
          <a:lstStyle/>
          <a:p>
            <a:r>
              <a:rPr lang="en-US" b="1" dirty="0" smtClean="0"/>
              <a:t>Matching </a:t>
            </a:r>
            <a:r>
              <a:rPr lang="en-US" b="1" dirty="0"/>
              <a:t>and sorting activities </a:t>
            </a:r>
            <a:r>
              <a:rPr lang="en-US" dirty="0"/>
              <a:t>are still fun, but now children can be asked to sort by different rules, promoting cognitive flexibility. Children can first sort or match by one rule (such as by color), and then immediately switch to a new rule (such as by shape). For a more challenging version, play a matching game, but change the rule for each pair. </a:t>
            </a:r>
            <a:r>
              <a:rPr lang="en-US" dirty="0" err="1"/>
              <a:t>Quirkle</a:t>
            </a:r>
            <a:r>
              <a:rPr lang="en-US" dirty="0"/>
              <a:t> and </a:t>
            </a:r>
            <a:r>
              <a:rPr lang="en-US" dirty="0" err="1"/>
              <a:t>S’Match</a:t>
            </a:r>
            <a:r>
              <a:rPr lang="en-US" dirty="0"/>
              <a:t> are commercially available games that challenge cognitive flexibility in this way. Or play a bingo or lotto game, in which children have to mark a card with the opposite of what is called out by the leader (e.g., for “day,” putting a chip on a nighttime picture). Children have to inhibit the tendency to mark the picture that matches, while also remembering the game’s </a:t>
            </a:r>
            <a:r>
              <a:rPr lang="en-US" dirty="0" smtClean="0"/>
              <a:t>rule.</a:t>
            </a:r>
          </a:p>
          <a:p>
            <a:r>
              <a:rPr lang="en-US" b="1" dirty="0" smtClean="0"/>
              <a:t>Increasingly </a:t>
            </a:r>
            <a:r>
              <a:rPr lang="en-US" b="1" dirty="0"/>
              <a:t>complicated puzzles </a:t>
            </a:r>
            <a:r>
              <a:rPr lang="en-US" dirty="0"/>
              <a:t>can engage children this age, exercising their visual working memory and planning skills. </a:t>
            </a:r>
          </a:p>
          <a:p>
            <a:r>
              <a:rPr lang="en-US" b="1" dirty="0" smtClean="0"/>
              <a:t>Cooking </a:t>
            </a:r>
            <a:r>
              <a:rPr lang="en-US" b="1" dirty="0"/>
              <a:t>is also a lot of fun </a:t>
            </a:r>
            <a:r>
              <a:rPr lang="en-US" dirty="0"/>
              <a:t>for young children. They practice inhibition when waiting for instructions, working memory while holding complicated directions in mind, and focused attention when measuring and counting. </a:t>
            </a:r>
          </a:p>
        </p:txBody>
      </p:sp>
    </p:spTree>
    <p:extLst>
      <p:ext uri="{BB962C8B-B14F-4D97-AF65-F5344CB8AC3E}">
        <p14:creationId xmlns:p14="http://schemas.microsoft.com/office/powerpoint/2010/main" val="475174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75" y="214724"/>
            <a:ext cx="11480800" cy="1265237"/>
          </a:xfrm>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r>
              <a:rPr lang="en-US" dirty="0"/>
              <a:t>Pretend play suggestions </a:t>
            </a:r>
          </a:p>
          <a:p>
            <a:pPr marL="0" indent="0">
              <a:buNone/>
            </a:pPr>
            <a:r>
              <a:rPr lang="en-US" dirty="0" smtClean="0"/>
              <a:t>www.mindinthemaking.org</a:t>
            </a:r>
            <a:r>
              <a:rPr lang="en-US" dirty="0"/>
              <a:t>/ </a:t>
            </a:r>
            <a:r>
              <a:rPr lang="en-US" dirty="0" err="1"/>
              <a:t>wp</a:t>
            </a:r>
            <a:r>
              <a:rPr lang="en-US" dirty="0"/>
              <a:t>-content/uploads/2014/10/ PFL-4-year-old-independentplay.pdf </a:t>
            </a:r>
            <a:endParaRPr lang="en-US" dirty="0" smtClean="0"/>
          </a:p>
          <a:p>
            <a:r>
              <a:rPr lang="en-US" dirty="0" smtClean="0"/>
              <a:t>Montessori </a:t>
            </a:r>
            <a:r>
              <a:rPr lang="en-US" dirty="0"/>
              <a:t>activities – Walking on the line </a:t>
            </a:r>
          </a:p>
          <a:p>
            <a:pPr marL="0" indent="0">
              <a:buNone/>
            </a:pPr>
            <a:r>
              <a:rPr lang="en-US" dirty="0" smtClean="0"/>
              <a:t>www.infomontessori.com</a:t>
            </a:r>
            <a:r>
              <a:rPr lang="en-US" dirty="0"/>
              <a:t>/ practical-life/control-of-movement-walking-on-the-line.htm </a:t>
            </a:r>
            <a:endParaRPr lang="en-US" dirty="0" smtClean="0"/>
          </a:p>
          <a:p>
            <a:r>
              <a:rPr lang="en-US" dirty="0" smtClean="0"/>
              <a:t>Songs </a:t>
            </a:r>
          </a:p>
          <a:p>
            <a:pPr marL="0" indent="0">
              <a:buNone/>
            </a:pPr>
            <a:r>
              <a:rPr lang="en-US" dirty="0" smtClean="0"/>
              <a:t>kids.niehs.nih.gov/games</a:t>
            </a:r>
            <a:r>
              <a:rPr lang="en-US" dirty="0"/>
              <a:t>/ songs/</a:t>
            </a:r>
            <a:r>
              <a:rPr lang="en-US" dirty="0" err="1"/>
              <a:t>childrens</a:t>
            </a:r>
            <a:r>
              <a:rPr lang="en-US" dirty="0"/>
              <a:t>/index.htm</a:t>
            </a:r>
          </a:p>
        </p:txBody>
      </p:sp>
    </p:spTree>
    <p:extLst>
      <p:ext uri="{BB962C8B-B14F-4D97-AF65-F5344CB8AC3E}">
        <p14:creationId xmlns:p14="http://schemas.microsoft.com/office/powerpoint/2010/main" val="37773552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QUESTIONS? </a:t>
            </a:r>
            <a:endParaRPr lang="en-US" b="1"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317520219"/>
      </p:ext>
    </p:extLst>
  </p:cSld>
  <p:clrMapOvr>
    <a:masterClrMapping/>
  </p:clrMapOvr>
</p:sld>
</file>

<file path=ppt/theme/theme1.xml><?xml version="1.0" encoding="utf-8"?>
<a:theme xmlns:a="http://schemas.openxmlformats.org/drawingml/2006/main" name="Kids.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ren_Class_co_48_PowerPlugs_Template_uzox.v17.11.s.potx" id="{F628E3EF-3476-41A0-ABFB-BF5EC0573680}" vid="{FA8AD160-E466-4936-BCB3-DD67738C4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Kids.Template.S</Template>
  <TotalTime>14752</TotalTime>
  <Words>8684</Words>
  <Application>Microsoft Office PowerPoint</Application>
  <PresentationFormat>Widescreen</PresentationFormat>
  <Paragraphs>373</Paragraphs>
  <Slides>97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Arial</vt:lpstr>
      <vt:lpstr>Calibri</vt:lpstr>
      <vt:lpstr>Calibri Light</vt:lpstr>
      <vt:lpstr>Wingdings</vt:lpstr>
      <vt:lpstr>Kids.Template.S</vt:lpstr>
      <vt:lpstr>EXECUTIVE FUNCTIONS AND EARLY CHILD DEVELOPMENT</vt:lpstr>
      <vt:lpstr>LEARNING OBJECTIVES</vt:lpstr>
      <vt:lpstr>DISCLOSURE</vt:lpstr>
      <vt:lpstr>THE SCIENCE OF EARLY CHILDHOOD DEVELOPMENT</vt:lpstr>
      <vt:lpstr>Brains are built over time, from the bottom up</vt:lpstr>
      <vt:lpstr>PowerPoint Presentation</vt:lpstr>
      <vt:lpstr>The interactive influences of genes and experience shape the developing brain.</vt:lpstr>
      <vt:lpstr>Brain’s capacity for change decreases with age</vt:lpstr>
      <vt:lpstr>PowerPoint Presentation</vt:lpstr>
      <vt:lpstr>Cognitive, emotional, and social capacities are inextricably intertwined throughout the life course</vt:lpstr>
      <vt:lpstr>Toxic stress damages developing brain architecture</vt:lpstr>
      <vt:lpstr>PowerPoint Presentation</vt:lpstr>
      <vt:lpstr>Policy Implications</vt:lpstr>
      <vt:lpstr>EXECUTIVE FUNCTION SKILLS</vt:lpstr>
      <vt:lpstr>Examples of Executive Function Skills</vt:lpstr>
      <vt:lpstr>PowerPoint Presentation</vt:lpstr>
      <vt:lpstr>What Are Executive Functions?  </vt:lpstr>
      <vt:lpstr>Every person has a set of 12 executive skills </vt:lpstr>
      <vt:lpstr>WORKING MEMORY</vt:lpstr>
      <vt:lpstr>EXAMPLES OF WORKING MEMORY</vt:lpstr>
      <vt:lpstr>INHIBITORY CONTROL</vt:lpstr>
      <vt:lpstr>PowerPoint Presentation</vt:lpstr>
      <vt:lpstr>COGNITIVE OR MENTAL FLEXIBILITY</vt:lpstr>
      <vt:lpstr>EXAMPLES OF COGNITIVE FLEXIBILITY</vt:lpstr>
      <vt:lpstr>PowerPoint Presentation</vt:lpstr>
      <vt:lpstr>PIAGET &amp; VYGOTSKY’ THEORIES OF DEVELOPMENT</vt:lpstr>
      <vt:lpstr>PowerPoint Presentation</vt:lpstr>
      <vt:lpstr>Vygotsky vs. Piaget’s Theories of Development  </vt:lpstr>
      <vt:lpstr>TOOLS OF INTELLECTUAL ADAPTATION</vt:lpstr>
      <vt:lpstr>PowerPoint Presentation</vt:lpstr>
      <vt:lpstr>Social Influences of Cognitive Development</vt:lpstr>
      <vt:lpstr>The More Knowledgeable Other</vt:lpstr>
      <vt:lpstr>PowerPoint Presentation</vt:lpstr>
      <vt:lpstr>Zone of Proximal Development </vt:lpstr>
      <vt:lpstr>Zone of Proximal Development</vt:lpstr>
      <vt:lpstr>PowerPoint Presentation</vt:lpstr>
      <vt:lpstr>Language plays two critical roles in cognitive development:</vt:lpstr>
      <vt:lpstr>Three forms of language</vt:lpstr>
      <vt:lpstr>PowerPoint Presentation</vt:lpstr>
      <vt:lpstr>PowerPoint Presentation</vt:lpstr>
      <vt:lpstr>Inner Speech - Function</vt:lpstr>
      <vt:lpstr>CRITICISM</vt:lpstr>
      <vt:lpstr>PowerPoint Presentation</vt:lpstr>
      <vt:lpstr>EPIGENETICS &amp; CHILD DEVELOPMENT</vt:lpstr>
      <vt:lpstr>PowerPoint Presentation</vt:lpstr>
      <vt:lpstr>Chromosomes &amp; Genes</vt:lpstr>
      <vt:lpstr>The Epigenome</vt:lpstr>
      <vt:lpstr>Epigenetic Modification and the lifelong impact of early childhood experiences  </vt:lpstr>
      <vt:lpstr>PowerPoint Presentation</vt:lpstr>
      <vt:lpstr>Young brains are particularly sensitive to epigenetic  changes </vt:lpstr>
      <vt:lpstr>PowerPoint Presentation</vt:lpstr>
      <vt:lpstr>PowerPoint Presentation</vt:lpstr>
      <vt:lpstr>DEVELOPMENT OF EXECUTIVE FUNCTION SKILLS IN CHILDREN</vt:lpstr>
      <vt:lpstr>PowerPoint Presentation</vt:lpstr>
      <vt:lpstr>PowerPoint Presentation</vt:lpstr>
      <vt:lpstr>EXECUTIVE FUNCTIONING SKILLS IN EARLY CHILDHOOD – SCIENTIFIC EVIDENCE</vt:lpstr>
      <vt:lpstr>PowerPoint Presentation</vt:lpstr>
      <vt:lpstr>PowerPoint Presentation</vt:lpstr>
      <vt:lpstr>PowerPoint Presentation</vt:lpstr>
      <vt:lpstr>PowerPoint Presentation</vt:lpstr>
      <vt:lpstr>PowerPoint Presentation</vt:lpstr>
      <vt:lpstr>INTERVENTIONS TO PROMOTE EXECUTIVE FUNCTION SKILLS</vt:lpstr>
      <vt:lpstr>Scaffolding is a technique used to help children learn new ideas beyond what they already know.</vt:lpstr>
      <vt:lpstr>How Do Parents Scaffold Their Baby’s Learning?</vt:lpstr>
      <vt:lpstr>How Do Parents Scaffold Their Baby’s Learning 2</vt:lpstr>
      <vt:lpstr>EXECUTIVE FUNCTION ACTIVITIES FOR 6- TO 18- MONTH OLDS</vt:lpstr>
      <vt:lpstr>PowerPoint Presentation</vt:lpstr>
      <vt:lpstr>LAP GAMES FOR YOUNGER INFANTS</vt:lpstr>
      <vt:lpstr>HIDDING GAMES</vt:lpstr>
      <vt:lpstr>IMITATION OR COPYING GAMES</vt:lpstr>
      <vt:lpstr>SIMPLE ROLE PLAY</vt:lpstr>
      <vt:lpstr>FINGERPLAYS</vt:lpstr>
      <vt:lpstr>CONVERSATIONS</vt:lpstr>
      <vt:lpstr>RESOURCES</vt:lpstr>
      <vt:lpstr>EXECUTIVE FUNCTION ACTIVITIES FOR 18- TO 36- MONTH OLDS</vt:lpstr>
      <vt:lpstr>PowerPoint Presentation</vt:lpstr>
      <vt:lpstr>ACTIVE GAMES</vt:lpstr>
      <vt:lpstr>PowerPoint Presentation</vt:lpstr>
      <vt:lpstr>PowerPoint Presentation</vt:lpstr>
      <vt:lpstr>CONVERSATION AND STORYTELLING</vt:lpstr>
      <vt:lpstr>PowerPoint Presentation</vt:lpstr>
      <vt:lpstr>MATCHING/SORTING GAMES</vt:lpstr>
      <vt:lpstr>PowerPoint Presentation</vt:lpstr>
      <vt:lpstr>IMAGINARY PLAY</vt:lpstr>
      <vt:lpstr>PowerPoint Presentation</vt:lpstr>
      <vt:lpstr>RESOURCES</vt:lpstr>
      <vt:lpstr>EXECUTIVE FUNCTION ACTIVITIES FOR 3- TO 5- YEAR OLDS</vt:lpstr>
      <vt:lpstr>IMAGINARY PLAY</vt:lpstr>
      <vt:lpstr>Ways to support high-level imaginary play</vt:lpstr>
      <vt:lpstr>PowerPoint Presentation</vt:lpstr>
      <vt:lpstr>STORYTELLING</vt:lpstr>
      <vt:lpstr>Ways to support storytelling</vt:lpstr>
      <vt:lpstr>MOVEMENT CHALLENGES: SONGS AND GAMES</vt:lpstr>
      <vt:lpstr>PowerPoint Presentation</vt:lpstr>
      <vt:lpstr>QUIET GAMES AND OTHER ACTIVITIES</vt:lpstr>
      <vt:lpstr>RESOURCES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Cesar Ochoa-Lubinoff</dc:creator>
  <cp:lastModifiedBy>Cesar Ochoa-Lubinoff</cp:lastModifiedBy>
  <cp:revision>99</cp:revision>
  <dcterms:created xsi:type="dcterms:W3CDTF">2021-08-09T17:05:26Z</dcterms:created>
  <dcterms:modified xsi:type="dcterms:W3CDTF">2021-10-02T21:35:04Z</dcterms:modified>
</cp:coreProperties>
</file>